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sldIdLst>
    <p:sldId id="259" r:id="rId5"/>
  </p:sldIdLst>
  <p:sldSz cx="9601200" cy="12801600" type="A3"/>
  <p:notesSz cx="6858000" cy="9144000"/>
  <p:defaultTextStyle>
    <a:defPPr>
      <a:defRPr lang="en-US"/>
    </a:defPPr>
    <a:lvl1pPr marL="0" algn="l" defTabSz="1280160" rtl="0" eaLnBrk="1" latinLnBrk="0" hangingPunct="1">
      <a:defRPr sz="2520" kern="1200">
        <a:solidFill>
          <a:schemeClr val="tx1"/>
        </a:solidFill>
        <a:latin typeface="+mn-lt"/>
        <a:ea typeface="+mn-ea"/>
        <a:cs typeface="+mn-cs"/>
      </a:defRPr>
    </a:lvl1pPr>
    <a:lvl2pPr marL="640080" algn="l" defTabSz="1280160" rtl="0" eaLnBrk="1" latinLnBrk="0" hangingPunct="1">
      <a:defRPr sz="2520" kern="1200">
        <a:solidFill>
          <a:schemeClr val="tx1"/>
        </a:solidFill>
        <a:latin typeface="+mn-lt"/>
        <a:ea typeface="+mn-ea"/>
        <a:cs typeface="+mn-cs"/>
      </a:defRPr>
    </a:lvl2pPr>
    <a:lvl3pPr marL="1280160" algn="l" defTabSz="1280160" rtl="0" eaLnBrk="1" latinLnBrk="0" hangingPunct="1">
      <a:defRPr sz="2520" kern="1200">
        <a:solidFill>
          <a:schemeClr val="tx1"/>
        </a:solidFill>
        <a:latin typeface="+mn-lt"/>
        <a:ea typeface="+mn-ea"/>
        <a:cs typeface="+mn-cs"/>
      </a:defRPr>
    </a:lvl3pPr>
    <a:lvl4pPr marL="1920240" algn="l" defTabSz="1280160" rtl="0" eaLnBrk="1" latinLnBrk="0" hangingPunct="1">
      <a:defRPr sz="2520" kern="1200">
        <a:solidFill>
          <a:schemeClr val="tx1"/>
        </a:solidFill>
        <a:latin typeface="+mn-lt"/>
        <a:ea typeface="+mn-ea"/>
        <a:cs typeface="+mn-cs"/>
      </a:defRPr>
    </a:lvl4pPr>
    <a:lvl5pPr marL="2560320" algn="l" defTabSz="1280160" rtl="0" eaLnBrk="1" latinLnBrk="0" hangingPunct="1">
      <a:defRPr sz="2520" kern="1200">
        <a:solidFill>
          <a:schemeClr val="tx1"/>
        </a:solidFill>
        <a:latin typeface="+mn-lt"/>
        <a:ea typeface="+mn-ea"/>
        <a:cs typeface="+mn-cs"/>
      </a:defRPr>
    </a:lvl5pPr>
    <a:lvl6pPr marL="3200400" algn="l" defTabSz="1280160" rtl="0" eaLnBrk="1" latinLnBrk="0" hangingPunct="1">
      <a:defRPr sz="2520" kern="1200">
        <a:solidFill>
          <a:schemeClr val="tx1"/>
        </a:solidFill>
        <a:latin typeface="+mn-lt"/>
        <a:ea typeface="+mn-ea"/>
        <a:cs typeface="+mn-cs"/>
      </a:defRPr>
    </a:lvl6pPr>
    <a:lvl7pPr marL="3840480" algn="l" defTabSz="1280160" rtl="0" eaLnBrk="1" latinLnBrk="0" hangingPunct="1">
      <a:defRPr sz="2520" kern="1200">
        <a:solidFill>
          <a:schemeClr val="tx1"/>
        </a:solidFill>
        <a:latin typeface="+mn-lt"/>
        <a:ea typeface="+mn-ea"/>
        <a:cs typeface="+mn-cs"/>
      </a:defRPr>
    </a:lvl7pPr>
    <a:lvl8pPr marL="4480560" algn="l" defTabSz="1280160" rtl="0" eaLnBrk="1" latinLnBrk="0" hangingPunct="1">
      <a:defRPr sz="2520" kern="1200">
        <a:solidFill>
          <a:schemeClr val="tx1"/>
        </a:solidFill>
        <a:latin typeface="+mn-lt"/>
        <a:ea typeface="+mn-ea"/>
        <a:cs typeface="+mn-cs"/>
      </a:defRPr>
    </a:lvl8pPr>
    <a:lvl9pPr marL="5120640" algn="l" defTabSz="1280160" rtl="0" eaLnBrk="1" latinLnBrk="0" hangingPunct="1">
      <a:defRPr sz="252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032" userDrawn="1">
          <p15:clr>
            <a:srgbClr val="A4A3A4"/>
          </p15:clr>
        </p15:guide>
        <p15:guide id="2" pos="302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B674861-2015-443B-B6F7-621ED324B118}" v="859" dt="2022-10-04T05:36:04.950"/>
    <p1510:client id="{5244C95F-8F1C-4F4E-BE03-BAF50B2B4348}" v="1440" dt="2022-10-04T07:12:32.336"/>
    <p1510:client id="{96B83D16-0F7B-4EA5-B955-F500900FA2EF}" v="34" dt="2022-10-04T18:45:41.772"/>
    <p1510:client id="{ECE1C1AA-C010-44D1-AAF8-2AEB285E820A}" v="813" dt="2022-10-04T08:25:21.667"/>
    <p1510:client id="{F4D97D0D-AD56-4D04-976E-CB0685AEBF76}" v="25" dt="2022-10-04T11:53:32.068"/>
    <p1510:client id="{F7C5DC6D-BD09-4F22-98C2-88AF46F3A167}" v="1" dt="2022-10-03T20:02:49.23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59" d="100"/>
          <a:sy n="59" d="100"/>
        </p:scale>
        <p:origin x="3030" y="78"/>
      </p:cViewPr>
      <p:guideLst>
        <p:guide orient="horz" pos="4032"/>
        <p:guide pos="302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5275DD0-1E08-4A81-84E5-038516824BC1}" type="datetimeFigureOut">
              <a:rPr lang="en-GB" smtClean="0"/>
              <a:t>17/10/2023</a:t>
            </a:fld>
            <a:endParaRPr lang="en-GB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EDE3BC-E515-4D2E-AD4E-6EC48A201F12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431519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C3A959-A7B8-4878-A352-3F470678DE2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00150" y="2095078"/>
            <a:ext cx="7200900" cy="4456854"/>
          </a:xfrm>
        </p:spPr>
        <p:txBody>
          <a:bodyPr anchor="b"/>
          <a:lstStyle>
            <a:lvl1pPr algn="ctr">
              <a:defRPr sz="84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3099EBB-5C2C-41AC-9EAF-AFED4B13DFE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00150" y="6723805"/>
            <a:ext cx="7200900" cy="3090756"/>
          </a:xfrm>
        </p:spPr>
        <p:txBody>
          <a:bodyPr/>
          <a:lstStyle>
            <a:lvl1pPr marL="0" indent="0" algn="ctr">
              <a:buNone/>
              <a:defRPr sz="3360"/>
            </a:lvl1pPr>
            <a:lvl2pPr marL="640065" indent="0" algn="ctr">
              <a:buNone/>
              <a:defRPr sz="2800"/>
            </a:lvl2pPr>
            <a:lvl3pPr marL="1280128" indent="0" algn="ctr">
              <a:buNone/>
              <a:defRPr sz="2520"/>
            </a:lvl3pPr>
            <a:lvl4pPr marL="1920192" indent="0" algn="ctr">
              <a:buNone/>
              <a:defRPr sz="2240"/>
            </a:lvl4pPr>
            <a:lvl5pPr marL="2560256" indent="0" algn="ctr">
              <a:buNone/>
              <a:defRPr sz="2240"/>
            </a:lvl5pPr>
            <a:lvl6pPr marL="3200320" indent="0" algn="ctr">
              <a:buNone/>
              <a:defRPr sz="2240"/>
            </a:lvl6pPr>
            <a:lvl7pPr marL="3840383" indent="0" algn="ctr">
              <a:buNone/>
              <a:defRPr sz="2240"/>
            </a:lvl7pPr>
            <a:lvl8pPr marL="4480448" indent="0" algn="ctr">
              <a:buNone/>
              <a:defRPr sz="2240"/>
            </a:lvl8pPr>
            <a:lvl9pPr marL="5120513" indent="0" algn="ctr">
              <a:buNone/>
              <a:defRPr sz="224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D6FF158-A035-48CA-ABD6-119A2BCD15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C24730-08E7-4A3A-8525-8EC61E35D3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234A961-444C-4A24-A54E-6734398EB4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817981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C74FC9-B154-4735-AE68-898EFCB7CF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7999B3A-D53C-4CEA-B86B-F1A204685D7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A6DDDB-9135-4A56-BECC-E8291B544E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347AFF-85F0-4D69-BEEC-8AD22AE03C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AB5D3B1-D80B-481B-BC93-A079E0871A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814201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39C09F9-B553-4959-A2EE-28FBB4C2CBB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870860" y="681568"/>
            <a:ext cx="2070258" cy="1084876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B888332-16E6-4F97-925C-20D907E5221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60083" y="681568"/>
            <a:ext cx="6090762" cy="10848764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039B129-91AC-448E-A505-8314C1BAA3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CFB0FD0-124D-4103-A78A-FA07C7F49D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B9063D-93D0-4969-9CA1-84680DFC7B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968373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D204EC-1A19-42AB-BA3F-EA61F258C9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056BBD-F7FA-41E6-B995-684CD80C4EC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91CCF0-88B2-4BA8-9324-7ECF6FE4B1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4340345-F484-429A-A9B4-EEF5CF228D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712578-1861-4EC5-8D68-B18E268CE8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03418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18C664-ED8C-41D8-900C-CE21F8E6F3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5083" y="3191515"/>
            <a:ext cx="8281035" cy="5325109"/>
          </a:xfrm>
        </p:spPr>
        <p:txBody>
          <a:bodyPr anchor="b"/>
          <a:lstStyle>
            <a:lvl1pPr>
              <a:defRPr sz="84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93F74-8765-4D89-8109-A2DFB0D989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55083" y="8567001"/>
            <a:ext cx="8281035" cy="2800349"/>
          </a:xfrm>
        </p:spPr>
        <p:txBody>
          <a:bodyPr/>
          <a:lstStyle>
            <a:lvl1pPr marL="0" indent="0">
              <a:buNone/>
              <a:defRPr sz="3360">
                <a:solidFill>
                  <a:schemeClr val="tx1">
                    <a:tint val="75000"/>
                  </a:schemeClr>
                </a:solidFill>
              </a:defRPr>
            </a:lvl1pPr>
            <a:lvl2pPr marL="640065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2pPr>
            <a:lvl3pPr marL="1280128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3pPr>
            <a:lvl4pPr marL="1920192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4pPr>
            <a:lvl5pPr marL="2560256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5pPr>
            <a:lvl6pPr marL="320032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6pPr>
            <a:lvl7pPr marL="3840383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7pPr>
            <a:lvl8pPr marL="4480448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8pPr>
            <a:lvl9pPr marL="5120513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3D5A320-0291-45F7-B37A-3EA582CBF6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CF3EB88-B2E2-4468-BF88-C7601B8917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5CF183E-E48E-4C74-A49D-1493517D8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867700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70A785-5FBC-41BE-8A85-72A39DD936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78D27E-4C81-4611-9883-D4310196DA5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60083" y="3407834"/>
            <a:ext cx="4080510" cy="81224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C41433C-0ABB-4F66-A92C-AA6FF361E5C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860608" y="3407834"/>
            <a:ext cx="4080510" cy="81224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4DBA126-5351-4605-8498-18A11E7572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BCDE318-D49C-4363-A7BF-94D9CBEFC2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4A3428A-74EF-49BF-A0A9-AE2216A0F7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11953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BB84FC-B1EC-4268-A03B-7BFFE112DF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4" y="681571"/>
            <a:ext cx="8281035" cy="247438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FE97139-2B58-4C68-A431-8E832F6D418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61334" y="3138172"/>
            <a:ext cx="4061757" cy="1537969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65" indent="0">
              <a:buNone/>
              <a:defRPr sz="2800" b="1"/>
            </a:lvl2pPr>
            <a:lvl3pPr marL="1280128" indent="0">
              <a:buNone/>
              <a:defRPr sz="2520" b="1"/>
            </a:lvl3pPr>
            <a:lvl4pPr marL="1920192" indent="0">
              <a:buNone/>
              <a:defRPr sz="2240" b="1"/>
            </a:lvl4pPr>
            <a:lvl5pPr marL="2560256" indent="0">
              <a:buNone/>
              <a:defRPr sz="2240" b="1"/>
            </a:lvl5pPr>
            <a:lvl6pPr marL="3200320" indent="0">
              <a:buNone/>
              <a:defRPr sz="2240" b="1"/>
            </a:lvl6pPr>
            <a:lvl7pPr marL="3840383" indent="0">
              <a:buNone/>
              <a:defRPr sz="2240" b="1"/>
            </a:lvl7pPr>
            <a:lvl8pPr marL="4480448" indent="0">
              <a:buNone/>
              <a:defRPr sz="2240" b="1"/>
            </a:lvl8pPr>
            <a:lvl9pPr marL="5120513" indent="0">
              <a:buNone/>
              <a:defRPr sz="224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5F2C5-0094-44D2-A6CB-D64FBA33324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61334" y="4676140"/>
            <a:ext cx="4061757" cy="68778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BF3A474-09FB-44EE-B6B3-E587B603261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860609" y="3138172"/>
            <a:ext cx="4081760" cy="1537969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65" indent="0">
              <a:buNone/>
              <a:defRPr sz="2800" b="1"/>
            </a:lvl2pPr>
            <a:lvl3pPr marL="1280128" indent="0">
              <a:buNone/>
              <a:defRPr sz="2520" b="1"/>
            </a:lvl3pPr>
            <a:lvl4pPr marL="1920192" indent="0">
              <a:buNone/>
              <a:defRPr sz="2240" b="1"/>
            </a:lvl4pPr>
            <a:lvl5pPr marL="2560256" indent="0">
              <a:buNone/>
              <a:defRPr sz="2240" b="1"/>
            </a:lvl5pPr>
            <a:lvl6pPr marL="3200320" indent="0">
              <a:buNone/>
              <a:defRPr sz="2240" b="1"/>
            </a:lvl6pPr>
            <a:lvl7pPr marL="3840383" indent="0">
              <a:buNone/>
              <a:defRPr sz="2240" b="1"/>
            </a:lvl7pPr>
            <a:lvl8pPr marL="4480448" indent="0">
              <a:buNone/>
              <a:defRPr sz="2240" b="1"/>
            </a:lvl8pPr>
            <a:lvl9pPr marL="5120513" indent="0">
              <a:buNone/>
              <a:defRPr sz="224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7543CB1-B79F-40F2-B581-E4262F6C4FB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860609" y="4676140"/>
            <a:ext cx="4081760" cy="68778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BE8B9B2-451D-438F-AE73-B9C1831AF6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6729FE5-B261-4AAE-BD8D-54290D94B8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D38F732-CFEB-4084-B99D-267CF12B1A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769462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5646FC-2B42-4548-95F7-9A9BD8A032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D8847A5-39D3-41C8-91D7-61DD32C6DF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455E372-9912-4A9C-B86B-EB916B9184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4266962-A390-47B7-AC89-7F24C94047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170819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D2F9F4C-BA7E-44C1-A39B-D68612524B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038653F-F7B5-4B9E-B793-1541221B8C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17164C2-7849-440C-88BD-07B98603E2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689727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A89E6F-47F4-445A-BA1B-5DD77B30C8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8" cy="298704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6D254A1-39B9-4FEA-A969-603A968555D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81761" y="1843197"/>
            <a:ext cx="4860608" cy="9097434"/>
          </a:xfrm>
        </p:spPr>
        <p:txBody>
          <a:bodyPr/>
          <a:lstStyle>
            <a:lvl1pPr>
              <a:defRPr sz="4480"/>
            </a:lvl1pPr>
            <a:lvl2pPr>
              <a:defRPr sz="3920"/>
            </a:lvl2pPr>
            <a:lvl3pPr>
              <a:defRPr sz="336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1DD9ABD-0578-4315-9B5A-E63094A1E86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61333" y="3840481"/>
            <a:ext cx="3096638" cy="7114964"/>
          </a:xfrm>
        </p:spPr>
        <p:txBody>
          <a:bodyPr/>
          <a:lstStyle>
            <a:lvl1pPr marL="0" indent="0">
              <a:buNone/>
              <a:defRPr sz="2240"/>
            </a:lvl1pPr>
            <a:lvl2pPr marL="640065" indent="0">
              <a:buNone/>
              <a:defRPr sz="1960"/>
            </a:lvl2pPr>
            <a:lvl3pPr marL="1280128" indent="0">
              <a:buNone/>
              <a:defRPr sz="1680"/>
            </a:lvl3pPr>
            <a:lvl4pPr marL="1920192" indent="0">
              <a:buNone/>
              <a:defRPr sz="1400"/>
            </a:lvl4pPr>
            <a:lvl5pPr marL="2560256" indent="0">
              <a:buNone/>
              <a:defRPr sz="1400"/>
            </a:lvl5pPr>
            <a:lvl6pPr marL="3200320" indent="0">
              <a:buNone/>
              <a:defRPr sz="1400"/>
            </a:lvl6pPr>
            <a:lvl7pPr marL="3840383" indent="0">
              <a:buNone/>
              <a:defRPr sz="1400"/>
            </a:lvl7pPr>
            <a:lvl8pPr marL="4480448" indent="0">
              <a:buNone/>
              <a:defRPr sz="1400"/>
            </a:lvl8pPr>
            <a:lvl9pPr marL="5120513" indent="0">
              <a:buNone/>
              <a:defRPr sz="14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712921E-F62C-4D5E-A411-93502E3E6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6CBB041-4C9B-4CB7-9EAD-03E8F42074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76E995-3380-40E0-B5B6-E7746DDD81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03437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4BABC8-5D45-4FCF-8296-921F8598D3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8" cy="298704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0ACCCD5-00D3-4AFE-894C-AB806EAF5FA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081761" y="1843197"/>
            <a:ext cx="4860608" cy="9097434"/>
          </a:xfrm>
        </p:spPr>
        <p:txBody>
          <a:bodyPr/>
          <a:lstStyle>
            <a:lvl1pPr marL="0" indent="0">
              <a:buNone/>
              <a:defRPr sz="4480"/>
            </a:lvl1pPr>
            <a:lvl2pPr marL="640065" indent="0">
              <a:buNone/>
              <a:defRPr sz="3920"/>
            </a:lvl2pPr>
            <a:lvl3pPr marL="1280128" indent="0">
              <a:buNone/>
              <a:defRPr sz="3360"/>
            </a:lvl3pPr>
            <a:lvl4pPr marL="1920192" indent="0">
              <a:buNone/>
              <a:defRPr sz="2800"/>
            </a:lvl4pPr>
            <a:lvl5pPr marL="2560256" indent="0">
              <a:buNone/>
              <a:defRPr sz="2800"/>
            </a:lvl5pPr>
            <a:lvl6pPr marL="3200320" indent="0">
              <a:buNone/>
              <a:defRPr sz="2800"/>
            </a:lvl6pPr>
            <a:lvl7pPr marL="3840383" indent="0">
              <a:buNone/>
              <a:defRPr sz="2800"/>
            </a:lvl7pPr>
            <a:lvl8pPr marL="4480448" indent="0">
              <a:buNone/>
              <a:defRPr sz="2800"/>
            </a:lvl8pPr>
            <a:lvl9pPr marL="5120513" indent="0">
              <a:buNone/>
              <a:defRPr sz="28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44FC813-DCE4-4CEC-8FA2-9F8531E270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61333" y="3840481"/>
            <a:ext cx="3096638" cy="7114964"/>
          </a:xfrm>
        </p:spPr>
        <p:txBody>
          <a:bodyPr/>
          <a:lstStyle>
            <a:lvl1pPr marL="0" indent="0">
              <a:buNone/>
              <a:defRPr sz="2240"/>
            </a:lvl1pPr>
            <a:lvl2pPr marL="640065" indent="0">
              <a:buNone/>
              <a:defRPr sz="1960"/>
            </a:lvl2pPr>
            <a:lvl3pPr marL="1280128" indent="0">
              <a:buNone/>
              <a:defRPr sz="1680"/>
            </a:lvl3pPr>
            <a:lvl4pPr marL="1920192" indent="0">
              <a:buNone/>
              <a:defRPr sz="1400"/>
            </a:lvl4pPr>
            <a:lvl5pPr marL="2560256" indent="0">
              <a:buNone/>
              <a:defRPr sz="1400"/>
            </a:lvl5pPr>
            <a:lvl6pPr marL="3200320" indent="0">
              <a:buNone/>
              <a:defRPr sz="1400"/>
            </a:lvl6pPr>
            <a:lvl7pPr marL="3840383" indent="0">
              <a:buNone/>
              <a:defRPr sz="1400"/>
            </a:lvl7pPr>
            <a:lvl8pPr marL="4480448" indent="0">
              <a:buNone/>
              <a:defRPr sz="1400"/>
            </a:lvl8pPr>
            <a:lvl9pPr marL="5120513" indent="0">
              <a:buNone/>
              <a:defRPr sz="14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2AE6D02-25E5-4E81-BE58-D170970212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59AACC7-3AE4-4477-9AEF-F684E5103B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F8DEF7-95BD-422C-9C8A-5633E84531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011155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8D565BD-E027-4F5F-AB4D-FBEDA44B81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0084" y="681571"/>
            <a:ext cx="8281035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BA21A42-3379-4FD1-B047-7AAB56246C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60084" y="3407834"/>
            <a:ext cx="8281035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651167-2060-47AA-B335-9F4A1CCF5C7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60083" y="11865191"/>
            <a:ext cx="2160270" cy="68156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5E53CB-48EA-42AD-8654-82BD123C5599}" type="datetimeFigureOut">
              <a:rPr lang="en-GB" smtClean="0"/>
              <a:t>17/10/2023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4AA285F-9D24-43A6-97BE-49564255D53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80399" y="11865191"/>
            <a:ext cx="3240405" cy="68156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C04FC53-6A96-4307-A091-DD179C751B3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780848" y="11865191"/>
            <a:ext cx="2160270" cy="68156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402E98-BC53-4AC5-A1D2-9272D51A6FC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698254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1280128" rtl="0" eaLnBrk="1" latinLnBrk="0" hangingPunct="1">
        <a:lnSpc>
          <a:spcPct val="90000"/>
        </a:lnSpc>
        <a:spcBef>
          <a:spcPct val="0"/>
        </a:spcBef>
        <a:buNone/>
        <a:defRPr sz="61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0032" indent="-320032" algn="l" defTabSz="1280128" rtl="0" eaLnBrk="1" latinLnBrk="0" hangingPunct="1">
        <a:lnSpc>
          <a:spcPct val="90000"/>
        </a:lnSpc>
        <a:spcBef>
          <a:spcPts val="1400"/>
        </a:spcBef>
        <a:buFont typeface="Arial" panose="020B0604020202020204" pitchFamily="34" charset="0"/>
        <a:buChar char="•"/>
        <a:defRPr sz="3920" kern="1200">
          <a:solidFill>
            <a:schemeClr val="tx1"/>
          </a:solidFill>
          <a:latin typeface="+mn-lt"/>
          <a:ea typeface="+mn-ea"/>
          <a:cs typeface="+mn-cs"/>
        </a:defRPr>
      </a:lvl1pPr>
      <a:lvl2pPr marL="960096" indent="-320032" algn="l" defTabSz="1280128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2pPr>
      <a:lvl3pPr marL="1600159" indent="-320032" algn="l" defTabSz="1280128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2240224" indent="-320032" algn="l" defTabSz="1280128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880289" indent="-320032" algn="l" defTabSz="1280128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520352" indent="-320032" algn="l" defTabSz="1280128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4160416" indent="-320032" algn="l" defTabSz="1280128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800480" indent="-320032" algn="l" defTabSz="1280128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440544" indent="-320032" algn="l" defTabSz="1280128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80128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1pPr>
      <a:lvl2pPr marL="640065" algn="l" defTabSz="1280128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80128" algn="l" defTabSz="1280128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1920192" algn="l" defTabSz="1280128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560256" algn="l" defTabSz="1280128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200320" algn="l" defTabSz="1280128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3840383" algn="l" defTabSz="1280128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480448" algn="l" defTabSz="1280128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120513" algn="l" defTabSz="1280128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corbettmaths.com/contents/" TargetMode="External"/><Relationship Id="rId2" Type="http://schemas.openxmlformats.org/officeDocument/2006/relationships/hyperlink" Target="https://www.mathsgenie.co.uk/gcse.html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E7BEF598-1893-4D59-94EA-2AEB9F3BBACE}"/>
              </a:ext>
            </a:extLst>
          </p:cNvPr>
          <p:cNvSpPr/>
          <p:nvPr/>
        </p:nvSpPr>
        <p:spPr>
          <a:xfrm>
            <a:off x="2815340" y="317424"/>
            <a:ext cx="397052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0"/>
              </a:spcAft>
            </a:pPr>
            <a:r>
              <a:rPr lang="en-US" sz="1800" b="1" u="sng" dirty="0">
                <a:ln>
                  <a:noFill/>
                </a:ln>
                <a:effectLst/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ea typeface="Arial" panose="020B0604020202020204" pitchFamily="34" charset="0"/>
              </a:rPr>
              <a:t>Mathematics – Higher Tier</a:t>
            </a:r>
            <a:endParaRPr lang="en-GB" sz="1050" dirty="0">
              <a:ln>
                <a:noFill/>
              </a:ln>
              <a:effectLst/>
              <a:uFill>
                <a:solidFill>
                  <a:srgbClr val="000000"/>
                </a:solidFill>
              </a:uFill>
              <a:latin typeface="Arial" panose="020B0604020202020204" pitchFamily="34" charset="0"/>
              <a:ea typeface="Arial" panose="020B0604020202020204" pitchFamily="34" charset="0"/>
            </a:endParaRP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0E38E8E6-785C-418F-B835-529D90E32D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55765294"/>
              </p:ext>
            </p:extLst>
          </p:nvPr>
        </p:nvGraphicFramePr>
        <p:xfrm>
          <a:off x="1122770" y="1051846"/>
          <a:ext cx="7212847" cy="36553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23015">
                  <a:extLst>
                    <a:ext uri="{9D8B030D-6E8A-4147-A177-3AD203B41FA5}">
                      <a16:colId xmlns:a16="http://schemas.microsoft.com/office/drawing/2014/main" val="2177156753"/>
                    </a:ext>
                  </a:extLst>
                </a:gridCol>
                <a:gridCol w="446568">
                  <a:extLst>
                    <a:ext uri="{9D8B030D-6E8A-4147-A177-3AD203B41FA5}">
                      <a16:colId xmlns:a16="http://schemas.microsoft.com/office/drawing/2014/main" val="1623170889"/>
                    </a:ext>
                  </a:extLst>
                </a:gridCol>
                <a:gridCol w="414669">
                  <a:extLst>
                    <a:ext uri="{9D8B030D-6E8A-4147-A177-3AD203B41FA5}">
                      <a16:colId xmlns:a16="http://schemas.microsoft.com/office/drawing/2014/main" val="3460087574"/>
                    </a:ext>
                  </a:extLst>
                </a:gridCol>
                <a:gridCol w="4657060">
                  <a:extLst>
                    <a:ext uri="{9D8B030D-6E8A-4147-A177-3AD203B41FA5}">
                      <a16:colId xmlns:a16="http://schemas.microsoft.com/office/drawing/2014/main" val="4162194851"/>
                    </a:ext>
                  </a:extLst>
                </a:gridCol>
                <a:gridCol w="489098">
                  <a:extLst>
                    <a:ext uri="{9D8B030D-6E8A-4147-A177-3AD203B41FA5}">
                      <a16:colId xmlns:a16="http://schemas.microsoft.com/office/drawing/2014/main" val="2401654916"/>
                    </a:ext>
                  </a:extLst>
                </a:gridCol>
                <a:gridCol w="431871">
                  <a:extLst>
                    <a:ext uri="{9D8B030D-6E8A-4147-A177-3AD203B41FA5}">
                      <a16:colId xmlns:a16="http://schemas.microsoft.com/office/drawing/2014/main" val="3035385616"/>
                    </a:ext>
                  </a:extLst>
                </a:gridCol>
                <a:gridCol w="350566">
                  <a:extLst>
                    <a:ext uri="{9D8B030D-6E8A-4147-A177-3AD203B41FA5}">
                      <a16:colId xmlns:a16="http://schemas.microsoft.com/office/drawing/2014/main" val="1196451899"/>
                    </a:ext>
                  </a:extLst>
                </a:gridCol>
              </a:tblGrid>
              <a:tr h="270852">
                <a:tc gridSpan="3">
                  <a:txBody>
                    <a:bodyPr/>
                    <a:lstStyle/>
                    <a:p>
                      <a:r>
                        <a:rPr lang="en-GB" sz="1200" b="1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Before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en-GB" sz="1200" b="1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 Topics covered …</a:t>
                      </a:r>
                      <a:endParaRPr lang="en-GB" sz="1200" b="1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r>
                        <a:rPr lang="en-GB" sz="1200" b="1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After</a:t>
                      </a:r>
                      <a:endParaRPr lang="en-GB" sz="1200" b="1" dirty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2475860"/>
                  </a:ext>
                </a:extLst>
              </a:tr>
              <a:tr h="338107"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lvl="0">
                        <a:buNone/>
                      </a:pPr>
                      <a:r>
                        <a:rPr lang="en-GB" sz="12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Trigonometry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01940241"/>
                  </a:ext>
                </a:extLst>
              </a:tr>
              <a:tr h="338107"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lvl="0">
                        <a:buNone/>
                      </a:pPr>
                      <a:r>
                        <a:rPr lang="en-GB" sz="12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Simultaneous Equations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96692100"/>
                  </a:ext>
                </a:extLst>
              </a:tr>
              <a:tr h="338107"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lvl="0">
                        <a:buNone/>
                      </a:pPr>
                      <a:r>
                        <a:rPr lang="en-GB" sz="12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Probability Trees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14859264"/>
                  </a:ext>
                </a:extLst>
              </a:tr>
              <a:tr h="338107"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lvl="0">
                        <a:buNone/>
                      </a:pPr>
                      <a:r>
                        <a:rPr lang="en-GB" sz="12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Solving Quadratic Equations (Factorising, Formula)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89445292"/>
                  </a:ext>
                </a:extLst>
              </a:tr>
              <a:tr h="338107"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lvl="0">
                        <a:buNone/>
                      </a:pPr>
                      <a:r>
                        <a:rPr lang="en-GB" sz="12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Similar Shapes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25224812"/>
                  </a:ext>
                </a:extLst>
              </a:tr>
              <a:tr h="338107"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lvl="0">
                        <a:buNone/>
                      </a:pPr>
                      <a:r>
                        <a:rPr lang="en-GB" sz="12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Circle Theorems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61482855"/>
                  </a:ext>
                </a:extLst>
              </a:tr>
              <a:tr h="338107"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lvl="0">
                        <a:buNone/>
                      </a:pPr>
                      <a:r>
                        <a:rPr lang="en-GB" sz="12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Cumulative Frequency and Box Plots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61934352"/>
                  </a:ext>
                </a:extLst>
              </a:tr>
              <a:tr h="338107"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lvl="0">
                        <a:buNone/>
                      </a:pPr>
                      <a:r>
                        <a:rPr lang="en-GB" sz="12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Histograms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03405109"/>
                  </a:ext>
                </a:extLst>
              </a:tr>
              <a:tr h="338107"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lvl="0">
                        <a:buNone/>
                      </a:pPr>
                      <a:r>
                        <a:rPr lang="en-GB" sz="12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Enlargement (</a:t>
                      </a:r>
                      <a:r>
                        <a:rPr lang="en-GB" sz="1200" dirty="0" err="1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incl</a:t>
                      </a:r>
                      <a:r>
                        <a:rPr lang="en-GB" sz="12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Negative scale factor)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5650718"/>
                  </a:ext>
                </a:extLst>
              </a:tr>
              <a:tr h="338107"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lvl="0">
                        <a:buNone/>
                      </a:pPr>
                      <a:r>
                        <a:rPr lang="en-GB" sz="1200" dirty="0"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Reverse Percentages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622179"/>
                  </a:ext>
                </a:extLst>
              </a:tr>
            </a:tbl>
          </a:graphicData>
        </a:graphic>
      </p:graphicFrame>
      <p:sp>
        <p:nvSpPr>
          <p:cNvPr id="7" name="Rectangle 6">
            <a:extLst>
              <a:ext uri="{FF2B5EF4-FFF2-40B4-BE49-F238E27FC236}">
                <a16:creationId xmlns:a16="http://schemas.microsoft.com/office/drawing/2014/main" id="{3137EFCB-0BCF-40B2-B10E-4733BFD6D89D}"/>
              </a:ext>
            </a:extLst>
          </p:cNvPr>
          <p:cNvSpPr/>
          <p:nvPr/>
        </p:nvSpPr>
        <p:spPr>
          <a:xfrm>
            <a:off x="338434" y="7473400"/>
            <a:ext cx="3970520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US" sz="1200" b="1" u="sng" dirty="0">
                <a:ln>
                  <a:noFill/>
                </a:ln>
                <a:effectLst/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ea typeface="Arial" panose="020B0604020202020204" pitchFamily="34" charset="0"/>
              </a:rPr>
              <a:t>The most difficult …</a:t>
            </a:r>
            <a:endParaRPr lang="en-GB" sz="1200" dirty="0">
              <a:ln>
                <a:noFill/>
              </a:ln>
              <a:effectLst/>
              <a:uFill>
                <a:solidFill>
                  <a:srgbClr val="000000"/>
                </a:solidFill>
              </a:uFill>
              <a:latin typeface="Arial" panose="020B0604020202020204" pitchFamily="34" charset="0"/>
              <a:ea typeface="Arial" panose="020B0604020202020204" pitchFamily="34" charset="0"/>
            </a:endParaRPr>
          </a:p>
        </p:txBody>
      </p:sp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C226FFAE-0D62-4EA7-9BC9-1B466D1040D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79034750"/>
              </p:ext>
            </p:extLst>
          </p:nvPr>
        </p:nvGraphicFramePr>
        <p:xfrm>
          <a:off x="224874" y="7963715"/>
          <a:ext cx="9151452" cy="1257582"/>
        </p:xfrm>
        <a:graphic>
          <a:graphicData uri="http://schemas.openxmlformats.org/drawingml/2006/table">
            <a:tbl>
              <a:tblPr firstRow="1" firstCol="1" bandRow="1">
                <a:tableStyleId>{5940675A-B579-460E-94D1-54222C63F5DA}</a:tableStyleId>
              </a:tblPr>
              <a:tblGrid>
                <a:gridCol w="4575726">
                  <a:extLst>
                    <a:ext uri="{9D8B030D-6E8A-4147-A177-3AD203B41FA5}">
                      <a16:colId xmlns:a16="http://schemas.microsoft.com/office/drawing/2014/main" val="1900918787"/>
                    </a:ext>
                  </a:extLst>
                </a:gridCol>
                <a:gridCol w="4575726">
                  <a:extLst>
                    <a:ext uri="{9D8B030D-6E8A-4147-A177-3AD203B41FA5}">
                      <a16:colId xmlns:a16="http://schemas.microsoft.com/office/drawing/2014/main" val="1000005300"/>
                    </a:ext>
                  </a:extLst>
                </a:gridCol>
              </a:tblGrid>
              <a:tr h="343182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200" u="sng" dirty="0">
                          <a:ln>
                            <a:noFill/>
                          </a:ln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Arial"/>
                          <a:cs typeface="Arial"/>
                        </a:rPr>
                        <a:t>Knowledge</a:t>
                      </a:r>
                      <a:endParaRPr lang="en-GB" sz="12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>
                          <a:solidFill>
                            <a:srgbClr val="000000"/>
                          </a:solidFill>
                        </a:uFill>
                        <a:latin typeface="Arial"/>
                        <a:ea typeface="Arial" panose="020B0604020202020204" pitchFamily="34" charset="0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200" u="sng" dirty="0">
                          <a:ln>
                            <a:noFill/>
                          </a:ln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Arial"/>
                          <a:cs typeface="Arial"/>
                        </a:rPr>
                        <a:t>Skills</a:t>
                      </a:r>
                      <a:endParaRPr lang="en-GB" sz="12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>
                          <a:solidFill>
                            <a:srgbClr val="000000"/>
                          </a:solidFill>
                        </a:uFill>
                        <a:latin typeface="Arial"/>
                        <a:ea typeface="Arial" panose="020B0604020202020204" pitchFamily="34" charset="0"/>
                        <a:cs typeface="Arial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38702482"/>
                  </a:ext>
                </a:extLst>
              </a:tr>
              <a:tr h="235938">
                <a:tc>
                  <a:txBody>
                    <a:bodyPr/>
                    <a:lstStyle/>
                    <a:p>
                      <a:pPr lvl="0" algn="ctr">
                        <a:spcAft>
                          <a:spcPts val="0"/>
                        </a:spcAft>
                        <a:buNone/>
                      </a:pPr>
                      <a:r>
                        <a:rPr lang="en-GB" sz="12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Arial"/>
                          <a:cs typeface="Arial"/>
                        </a:rPr>
                        <a:t>Use the maths genie website at:</a:t>
                      </a:r>
                      <a:r>
                        <a:rPr lang="en-GB" sz="1200" b="0" i="0" u="none" strike="noStrike" noProof="0" dirty="0">
                          <a:ln>
                            <a:noFill/>
                          </a:ln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Arial"/>
                          <a:hlinkClick r:id="rId2"/>
                        </a:rPr>
                        <a:t>https://www.mathsgenie.co.uk/gcse.html</a:t>
                      </a:r>
                      <a:r>
                        <a:rPr lang="en-GB" sz="1200" b="0" i="0" u="none" strike="noStrike" noProof="0" dirty="0">
                          <a:ln>
                            <a:noFill/>
                          </a:ln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Arial"/>
                        </a:rPr>
                        <a:t> </a:t>
                      </a:r>
                    </a:p>
                    <a:p>
                      <a:pPr lvl="0" algn="ctr">
                        <a:spcAft>
                          <a:spcPts val="0"/>
                        </a:spcAft>
                        <a:buNone/>
                      </a:pPr>
                      <a:r>
                        <a:rPr lang="en-GB" sz="1200" b="0" i="0" u="none" strike="noStrike" noProof="0" dirty="0">
                          <a:ln>
                            <a:noFill/>
                          </a:ln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Arial"/>
                        </a:rPr>
                        <a:t>Topics are split by grade, so you can find videos to improve knowledge and understanding at grades 7, 8 and 9.</a:t>
                      </a:r>
                    </a:p>
                    <a:p>
                      <a:pPr lvl="0" algn="ctr">
                        <a:spcAft>
                          <a:spcPts val="0"/>
                        </a:spcAft>
                        <a:buNone/>
                      </a:pPr>
                      <a:endParaRPr lang="en-GB" sz="1200" b="0" i="0" u="none" strike="noStrike" noProof="0" dirty="0">
                        <a:ln>
                          <a:noFill/>
                        </a:ln>
                        <a:effectLst/>
                        <a:uFill>
                          <a:solidFill>
                            <a:srgbClr val="000000"/>
                          </a:solidFill>
                        </a:uFill>
                        <a:latin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lvl="0" algn="ctr">
                        <a:spcAft>
                          <a:spcPts val="0"/>
                        </a:spcAft>
                        <a:buNone/>
                      </a:pPr>
                      <a:r>
                        <a:rPr lang="en-GB" sz="12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Arial"/>
                          <a:ea typeface="Arial" panose="020B0604020202020204" pitchFamily="34" charset="0"/>
                          <a:cs typeface="Arial"/>
                        </a:rPr>
                        <a:t>Use this knowledge to improve skills by tackling some of the exam questions that can be found in the same sections on the maths genie website.</a:t>
                      </a:r>
                    </a:p>
                    <a:p>
                      <a:pPr lvl="0" algn="ctr">
                        <a:spcAft>
                          <a:spcPts val="0"/>
                        </a:spcAft>
                        <a:buNone/>
                      </a:pPr>
                      <a:r>
                        <a:rPr lang="en-GB" sz="12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Arial"/>
                          <a:ea typeface="Arial" panose="020B0604020202020204" pitchFamily="34" charset="0"/>
                          <a:cs typeface="Arial"/>
                        </a:rPr>
                        <a:t>Mark schemes and worked solutions are available.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978740828"/>
                  </a:ext>
                </a:extLst>
              </a:tr>
            </a:tbl>
          </a:graphicData>
        </a:graphic>
      </p:graphicFrame>
      <p:sp>
        <p:nvSpPr>
          <p:cNvPr id="9" name="Rectangle 8">
            <a:extLst>
              <a:ext uri="{FF2B5EF4-FFF2-40B4-BE49-F238E27FC236}">
                <a16:creationId xmlns:a16="http://schemas.microsoft.com/office/drawing/2014/main" id="{D4C52A6A-5158-4D7A-8B76-E3DA7C717F0D}"/>
              </a:ext>
            </a:extLst>
          </p:cNvPr>
          <p:cNvSpPr/>
          <p:nvPr/>
        </p:nvSpPr>
        <p:spPr>
          <a:xfrm>
            <a:off x="311421" y="9441430"/>
            <a:ext cx="8922382" cy="2308324"/>
          </a:xfrm>
          <a:prstGeom prst="rect">
            <a:avLst/>
          </a:prstGeom>
        </p:spPr>
        <p:txBody>
          <a:bodyPr wrap="square" lIns="91440" tIns="45720" rIns="91440" bIns="45720" anchor="t">
            <a:spAutoFit/>
          </a:bodyPr>
          <a:lstStyle/>
          <a:p>
            <a:pPr>
              <a:spcAft>
                <a:spcPts val="0"/>
              </a:spcAft>
            </a:pPr>
            <a:r>
              <a:rPr lang="en-US" sz="1200" b="1" u="sng" dirty="0">
                <a:ln>
                  <a:noFill/>
                </a:ln>
                <a:effectLst/>
                <a:uFill>
                  <a:solidFill>
                    <a:srgbClr val="000000"/>
                  </a:solidFill>
                </a:uFill>
                <a:latin typeface="Arial"/>
                <a:ea typeface="Arial" panose="020B0604020202020204" pitchFamily="34" charset="0"/>
                <a:cs typeface="Arial"/>
              </a:rPr>
              <a:t>How to get top marks:</a:t>
            </a:r>
          </a:p>
          <a:p>
            <a:pPr marL="285750" indent="-285750">
              <a:buFont typeface="Arial,Sans-Serif" panose="020B0604020202020204" pitchFamily="34" charset="0"/>
              <a:buChar char="•"/>
            </a:pPr>
            <a:r>
              <a:rPr lang="en-GB" sz="1200" dirty="0"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Bring all your maths equipment to each paper, including pen, pencil, ruler, protractor and a calculator for paper 2 and 3.</a:t>
            </a:r>
          </a:p>
          <a:p>
            <a:pPr marL="285750" indent="-285750">
              <a:buFont typeface="Arial,Sans-Serif" panose="020B0604020202020204" pitchFamily="34" charset="0"/>
              <a:buChar char="•"/>
            </a:pPr>
            <a:r>
              <a:rPr lang="en-GB" sz="1200" dirty="0"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Be able to answer exam style questions.</a:t>
            </a:r>
            <a:endParaRPr lang="en-US" sz="1200" dirty="0">
              <a:uFill>
                <a:solidFill>
                  <a:srgbClr val="000000"/>
                </a:solidFill>
              </a:uFill>
              <a:latin typeface="Arial" panose="020B0604020202020204" pitchFamily="34" charset="0"/>
              <a:ea typeface="+mn-lt"/>
              <a:cs typeface="Arial" panose="020B0604020202020204" pitchFamily="34" charset="0"/>
            </a:endParaRPr>
          </a:p>
          <a:p>
            <a:pPr marL="285750" indent="-285750">
              <a:buFont typeface="Arial,Sans-Serif" panose="020B0604020202020204" pitchFamily="34" charset="0"/>
              <a:buChar char="•"/>
            </a:pPr>
            <a:r>
              <a:rPr lang="en-GB" sz="1200" dirty="0"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Read the question, have you answered what it has asked you to do?  </a:t>
            </a:r>
            <a:endParaRPr lang="en-US" sz="1200" dirty="0">
              <a:uFill>
                <a:solidFill>
                  <a:srgbClr val="000000"/>
                </a:solidFill>
              </a:uFill>
              <a:latin typeface="Arial" panose="020B0604020202020204" pitchFamily="34" charset="0"/>
              <a:ea typeface="+mn-lt"/>
              <a:cs typeface="Arial" panose="020B0604020202020204" pitchFamily="34" charset="0"/>
            </a:endParaRPr>
          </a:p>
          <a:p>
            <a:pPr marL="285750" indent="-285750">
              <a:buFont typeface="Arial,Sans-Serif" panose="020B0604020202020204" pitchFamily="34" charset="0"/>
              <a:buChar char="•"/>
            </a:pPr>
            <a:r>
              <a:rPr lang="en-GB" sz="1200" dirty="0">
                <a:uFill>
                  <a:solidFill>
                    <a:srgbClr val="000000"/>
                  </a:solidFill>
                </a:uFill>
                <a:latin typeface="Arial"/>
                <a:ea typeface="Arial" panose="020B0604020202020204" pitchFamily="34" charset="0"/>
                <a:cs typeface="Arial"/>
              </a:rPr>
              <a:t>Include all of your working.</a:t>
            </a:r>
            <a:endParaRPr lang="en-GB" sz="1200" dirty="0">
              <a:latin typeface="Arial"/>
              <a:cs typeface="Arial"/>
            </a:endParaRPr>
          </a:p>
          <a:p>
            <a:pPr marL="285750" indent="-285750">
              <a:buFont typeface="Arial"/>
              <a:buChar char="•"/>
            </a:pPr>
            <a:r>
              <a:rPr lang="en-GB" sz="1200" dirty="0"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Use resources like</a:t>
            </a:r>
          </a:p>
          <a:p>
            <a:r>
              <a:rPr lang="en-GB" sz="1200" dirty="0"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Corbett Maths - </a:t>
            </a:r>
            <a:r>
              <a:rPr lang="en-GB" sz="1200" dirty="0"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ea typeface="+mn-lt"/>
                <a:cs typeface="Arial" panose="020B0604020202020204" pitchFamily="34" charset="0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https://corbettmaths.com/contents/</a:t>
            </a:r>
            <a:endParaRPr lang="en-GB" sz="1200" dirty="0">
              <a:uFill>
                <a:solidFill>
                  <a:srgbClr val="000000"/>
                </a:solidFill>
              </a:u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GB" sz="1200" dirty="0"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Maths Genie - </a:t>
            </a:r>
            <a:r>
              <a:rPr lang="en-GB" sz="1200" dirty="0"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ea typeface="+mn-lt"/>
                <a:cs typeface="Arial" panose="020B0604020202020204" pitchFamily="34" charset="0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https://www.mathsgenie.co.uk/gcse.html</a:t>
            </a:r>
            <a:r>
              <a:rPr lang="en-GB" sz="1200" dirty="0"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 </a:t>
            </a:r>
            <a:endParaRPr lang="en-GB" sz="1200" dirty="0">
              <a:uFill>
                <a:solidFill>
                  <a:srgbClr val="000000"/>
                </a:solidFill>
              </a:u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en-GB" sz="1200" dirty="0">
              <a:uFill>
                <a:solidFill>
                  <a:srgbClr val="000000"/>
                </a:solidFill>
              </a:uFill>
              <a:latin typeface="Arial"/>
              <a:ea typeface="Arial" panose="020B0604020202020204" pitchFamily="34" charset="0"/>
              <a:cs typeface="Arial"/>
            </a:endParaRPr>
          </a:p>
          <a:p>
            <a:pPr marL="285750" indent="-285750"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en-GB" sz="1200" dirty="0">
              <a:uFill>
                <a:solidFill>
                  <a:srgbClr val="000000"/>
                </a:solidFill>
              </a:uFill>
              <a:latin typeface="Arial"/>
              <a:ea typeface="Arial" panose="020B0604020202020204" pitchFamily="34" charset="0"/>
              <a:cs typeface="Arial"/>
            </a:endParaRPr>
          </a:p>
          <a:p>
            <a:pPr marL="285750" indent="-285750"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en-GB" sz="1200" dirty="0">
              <a:uFill>
                <a:solidFill>
                  <a:srgbClr val="000000"/>
                </a:solidFill>
              </a:uFill>
              <a:latin typeface="Arial" panose="020B0604020202020204" pitchFamily="34" charset="0"/>
              <a:ea typeface="Arial" panose="020B0604020202020204" pitchFamily="34" charset="0"/>
              <a:cs typeface="Arial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sz="1200" dirty="0">
              <a:uFill>
                <a:solidFill>
                  <a:srgbClr val="000000"/>
                </a:solidFill>
              </a:uFill>
              <a:latin typeface="Arial" panose="020B0604020202020204" pitchFamily="34" charset="0"/>
              <a:ea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D49803-7376-FD36-718E-12DA5C7BBF45}"/>
              </a:ext>
            </a:extLst>
          </p:cNvPr>
          <p:cNvSpPr txBox="1"/>
          <p:nvPr/>
        </p:nvSpPr>
        <p:spPr>
          <a:xfrm>
            <a:off x="237599" y="5754469"/>
            <a:ext cx="8983191" cy="830997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n-US" sz="1200" b="1" dirty="0">
                <a:latin typeface="Arial"/>
                <a:cs typeface="Arial"/>
              </a:rPr>
              <a:t>You will complete three </a:t>
            </a:r>
            <a:r>
              <a:rPr lang="en-US" sz="1200" b="1" dirty="0" err="1">
                <a:latin typeface="Arial"/>
                <a:cs typeface="Arial"/>
              </a:rPr>
              <a:t>Maths</a:t>
            </a:r>
            <a:r>
              <a:rPr lang="en-US" sz="1200" b="1" dirty="0">
                <a:latin typeface="Arial"/>
                <a:cs typeface="Arial"/>
              </a:rPr>
              <a:t> papers.  Paper 1 is non calculator and paper 2 and 3 are calculator papers.  </a:t>
            </a:r>
          </a:p>
          <a:p>
            <a:endParaRPr lang="en-US" sz="1200" b="1" dirty="0">
              <a:latin typeface="Arial"/>
              <a:cs typeface="Arial"/>
            </a:endParaRPr>
          </a:p>
          <a:p>
            <a:r>
              <a:rPr lang="en-US" sz="1200" b="1" dirty="0">
                <a:latin typeface="Arial"/>
                <a:cs typeface="Arial"/>
              </a:rPr>
              <a:t>This list identifies the key topics assessed over all three </a:t>
            </a:r>
            <a:r>
              <a:rPr lang="en-US" sz="1200" b="1" dirty="0" err="1">
                <a:latin typeface="Arial"/>
                <a:cs typeface="Arial"/>
              </a:rPr>
              <a:t>Maths</a:t>
            </a:r>
            <a:r>
              <a:rPr lang="en-US" sz="1200" b="1" dirty="0">
                <a:latin typeface="Arial"/>
                <a:cs typeface="Arial"/>
              </a:rPr>
              <a:t> papers.  Some questions in the assessments may need you to draw upon your knowledge and skills from other topics you have learnt in years 10 and 11.  </a:t>
            </a:r>
          </a:p>
        </p:txBody>
      </p:sp>
    </p:spTree>
    <p:extLst>
      <p:ext uri="{BB962C8B-B14F-4D97-AF65-F5344CB8AC3E}">
        <p14:creationId xmlns:p14="http://schemas.microsoft.com/office/powerpoint/2010/main" val="13890475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haredWithUsers xmlns="fcd84da2-7e3b-4aac-8d1c-51db79404e81">
      <UserInfo>
        <DisplayName>Matthew Illman</DisplayName>
        <AccountId>29</AccountId>
        <AccountType/>
      </UserInfo>
      <UserInfo>
        <DisplayName>Alison Smith</DisplayName>
        <AccountId>41</AccountId>
        <AccountType/>
      </UserInfo>
    </SharedWithUsers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B3DA13AB35D934AAE179857FC3BF175" ma:contentTypeVersion="14" ma:contentTypeDescription="Create a new document." ma:contentTypeScope="" ma:versionID="ec76ba855e589489e3e81fb915338478">
  <xsd:schema xmlns:xsd="http://www.w3.org/2001/XMLSchema" xmlns:xs="http://www.w3.org/2001/XMLSchema" xmlns:p="http://schemas.microsoft.com/office/2006/metadata/properties" xmlns:ns2="f8bff798-5dec-4059-8c01-e78400684b4f" xmlns:ns3="fcd84da2-7e3b-4aac-8d1c-51db79404e81" targetNamespace="http://schemas.microsoft.com/office/2006/metadata/properties" ma:root="true" ma:fieldsID="af4dd273a8e3739311afec0f8fa927a1" ns2:_="" ns3:_="">
    <xsd:import namespace="f8bff798-5dec-4059-8c01-e78400684b4f"/>
    <xsd:import namespace="fcd84da2-7e3b-4aac-8d1c-51db79404e8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LengthInSecond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2:MediaServiceObjectDetectorVersion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8bff798-5dec-4059-8c01-e78400684b4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5" nillable="true" ma:displayName="Length (seconds)" ma:internalName="MediaLengthInSeconds" ma:readOnly="true">
      <xsd:simpleType>
        <xsd:restriction base="dms:Unknown"/>
      </xsd:simpleType>
    </xsd:element>
    <xsd:element name="MediaServiceAutoTags" ma:index="16" nillable="true" ma:displayName="Tags" ma:internalName="MediaServiceAutoTags" ma:readOnly="true">
      <xsd:simpleType>
        <xsd:restriction base="dms:Text"/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internalName="MediaServiceLocation" ma:readOnly="true">
      <xsd:simpleType>
        <xsd:restriction base="dms:Text"/>
      </xsd:simpleType>
    </xsd:element>
    <xsd:element name="MediaServiceObjectDetectorVersions" ma:index="2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cd84da2-7e3b-4aac-8d1c-51db79404e81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89A8CEF-BA1D-4D34-9522-3CC412D7175C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68A64961-D703-4011-A1B1-D39D8BAD6653}">
  <ds:schemaRefs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f8bff798-5dec-4059-8c01-e78400684b4f"/>
    <ds:schemaRef ds:uri="http://purl.org/dc/elements/1.1/"/>
    <ds:schemaRef ds:uri="http://www.w3.org/XML/1998/namespace"/>
    <ds:schemaRef ds:uri="http://purl.org/dc/dcmitype/"/>
    <ds:schemaRef ds:uri="http://purl.org/dc/terms/"/>
    <ds:schemaRef ds:uri="http://schemas.openxmlformats.org/package/2006/metadata/core-properties"/>
    <ds:schemaRef ds:uri="fcd84da2-7e3b-4aac-8d1c-51db79404e81"/>
  </ds:schemaRefs>
</ds:datastoreItem>
</file>

<file path=customXml/itemProps3.xml><?xml version="1.0" encoding="utf-8"?>
<ds:datastoreItem xmlns:ds="http://schemas.openxmlformats.org/officeDocument/2006/customXml" ds:itemID="{F8B09923-C8CC-46C6-9FB7-C81EC8942FF4}"/>
</file>

<file path=docProps/app.xml><?xml version="1.0" encoding="utf-8"?>
<Properties xmlns="http://schemas.openxmlformats.org/officeDocument/2006/extended-properties" xmlns:vt="http://schemas.openxmlformats.org/officeDocument/2006/docPropsVTypes">
  <TotalTime>33</TotalTime>
  <Words>288</Words>
  <Application>Microsoft Office PowerPoint</Application>
  <PresentationFormat>A3 Paper (297x420 mm)</PresentationFormat>
  <Paragraphs>34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Arial,Sans-Serif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Matthew Illman</dc:creator>
  <cp:lastModifiedBy>James Stubbs</cp:lastModifiedBy>
  <cp:revision>4</cp:revision>
  <dcterms:created xsi:type="dcterms:W3CDTF">2022-09-19T21:08:27Z</dcterms:created>
  <dcterms:modified xsi:type="dcterms:W3CDTF">2023-10-17T12:48:24Z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0x0101003B3DA13AB35D934AAE179857FC3BF175</vt:lpwstr>
  </property>
</Properties>
</file>