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sldIdLst>
    <p:sldId id="256" r:id="rId5"/>
    <p:sldId id="274" r:id="rId6"/>
    <p:sldId id="257" r:id="rId7"/>
    <p:sldId id="269" r:id="rId8"/>
    <p:sldId id="270" r:id="rId9"/>
    <p:sldId id="271" r:id="rId10"/>
    <p:sldId id="261" r:id="rId11"/>
    <p:sldId id="272" r:id="rId12"/>
    <p:sldId id="263" r:id="rId13"/>
    <p:sldId id="264" r:id="rId14"/>
    <p:sldId id="275" r:id="rId15"/>
    <p:sldId id="273" r:id="rId16"/>
    <p:sldId id="266" r:id="rId17"/>
    <p:sldId id="267" r:id="rId18"/>
    <p:sldId id="276" r:id="rId19"/>
    <p:sldId id="278" r:id="rId20"/>
    <p:sldId id="26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9A1"/>
    <a:srgbClr val="CCD5F7"/>
    <a:srgbClr val="C4CDF7"/>
    <a:srgbClr val="FFE7E7"/>
    <a:srgbClr val="FFE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65FA71-D5C5-4832-BDDE-3498B6087E3A}" v="1" dt="2024-12-04T07:30:57.5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2"/>
    <p:restoredTop sz="95595"/>
  </p:normalViewPr>
  <p:slideViewPr>
    <p:cSldViewPr snapToGrid="0" snapToObjects="1">
      <p:cViewPr varScale="1">
        <p:scale>
          <a:sx n="63" d="100"/>
          <a:sy n="63" d="100"/>
        </p:scale>
        <p:origin x="13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C58B6-F7A1-2546-96C9-48C26799C1AC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02FDE-3529-DD4E-BDDF-E7256E60D3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874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02FDE-3529-DD4E-BDDF-E7256E60D3B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8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02FDE-3529-DD4E-BDDF-E7256E60D3B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555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602FDE-3529-DD4E-BDDF-E7256E60D3B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843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236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71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82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44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127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6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069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0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950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202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2E629-BBCC-3E48-9533-C08863186A1D}" type="datetimeFigureOut">
              <a:rPr lang="en-GB" smtClean="0"/>
              <a:t>18/12/2024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2CE18-E0E6-1742-82C8-CEEFCBBE32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787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1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7.svg"/><Relationship Id="rId7" Type="http://schemas.openxmlformats.org/officeDocument/2006/relationships/image" Target="../media/image3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10" Type="http://schemas.openxmlformats.org/officeDocument/2006/relationships/image" Target="../media/image7.svg"/><Relationship Id="rId4" Type="http://schemas.openxmlformats.org/officeDocument/2006/relationships/image" Target="../media/image42.png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7.svg"/><Relationship Id="rId7" Type="http://schemas.openxmlformats.org/officeDocument/2006/relationships/image" Target="../media/image5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sv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12.svg"/><Relationship Id="rId4" Type="http://schemas.openxmlformats.org/officeDocument/2006/relationships/image" Target="../media/image7.sv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581115" y="315457"/>
            <a:ext cx="7981769" cy="1823576"/>
          </a:xfrm>
          <a:custGeom>
            <a:avLst/>
            <a:gdLst>
              <a:gd name="connsiteX0" fmla="*/ 0 w 7981769"/>
              <a:gd name="connsiteY0" fmla="*/ 0 h 1823576"/>
              <a:gd name="connsiteX1" fmla="*/ 425694 w 7981769"/>
              <a:gd name="connsiteY1" fmla="*/ 0 h 1823576"/>
              <a:gd name="connsiteX2" fmla="*/ 1170659 w 7981769"/>
              <a:gd name="connsiteY2" fmla="*/ 0 h 1823576"/>
              <a:gd name="connsiteX3" fmla="*/ 1755989 w 7981769"/>
              <a:gd name="connsiteY3" fmla="*/ 0 h 1823576"/>
              <a:gd name="connsiteX4" fmla="*/ 2421137 w 7981769"/>
              <a:gd name="connsiteY4" fmla="*/ 0 h 1823576"/>
              <a:gd name="connsiteX5" fmla="*/ 3245919 w 7981769"/>
              <a:gd name="connsiteY5" fmla="*/ 0 h 1823576"/>
              <a:gd name="connsiteX6" fmla="*/ 3751431 w 7981769"/>
              <a:gd name="connsiteY6" fmla="*/ 0 h 1823576"/>
              <a:gd name="connsiteX7" fmla="*/ 4496397 w 7981769"/>
              <a:gd name="connsiteY7" fmla="*/ 0 h 1823576"/>
              <a:gd name="connsiteX8" fmla="*/ 5001909 w 7981769"/>
              <a:gd name="connsiteY8" fmla="*/ 0 h 1823576"/>
              <a:gd name="connsiteX9" fmla="*/ 5667056 w 7981769"/>
              <a:gd name="connsiteY9" fmla="*/ 0 h 1823576"/>
              <a:gd name="connsiteX10" fmla="*/ 6412021 w 7981769"/>
              <a:gd name="connsiteY10" fmla="*/ 0 h 1823576"/>
              <a:gd name="connsiteX11" fmla="*/ 6837715 w 7981769"/>
              <a:gd name="connsiteY11" fmla="*/ 0 h 1823576"/>
              <a:gd name="connsiteX12" fmla="*/ 7263410 w 7981769"/>
              <a:gd name="connsiteY12" fmla="*/ 0 h 1823576"/>
              <a:gd name="connsiteX13" fmla="*/ 7981769 w 7981769"/>
              <a:gd name="connsiteY13" fmla="*/ 0 h 1823576"/>
              <a:gd name="connsiteX14" fmla="*/ 7981769 w 7981769"/>
              <a:gd name="connsiteY14" fmla="*/ 607859 h 1823576"/>
              <a:gd name="connsiteX15" fmla="*/ 7981769 w 7981769"/>
              <a:gd name="connsiteY15" fmla="*/ 1233953 h 1823576"/>
              <a:gd name="connsiteX16" fmla="*/ 7981769 w 7981769"/>
              <a:gd name="connsiteY16" fmla="*/ 1823576 h 1823576"/>
              <a:gd name="connsiteX17" fmla="*/ 7236804 w 7981769"/>
              <a:gd name="connsiteY17" fmla="*/ 1823576 h 1823576"/>
              <a:gd name="connsiteX18" fmla="*/ 6491839 w 7981769"/>
              <a:gd name="connsiteY18" fmla="*/ 1823576 h 1823576"/>
              <a:gd name="connsiteX19" fmla="*/ 5826691 w 7981769"/>
              <a:gd name="connsiteY19" fmla="*/ 1823576 h 1823576"/>
              <a:gd name="connsiteX20" fmla="*/ 5001909 w 7981769"/>
              <a:gd name="connsiteY20" fmla="*/ 1823576 h 1823576"/>
              <a:gd name="connsiteX21" fmla="*/ 4177126 w 7981769"/>
              <a:gd name="connsiteY21" fmla="*/ 1823576 h 1823576"/>
              <a:gd name="connsiteX22" fmla="*/ 3432161 w 7981769"/>
              <a:gd name="connsiteY22" fmla="*/ 1823576 h 1823576"/>
              <a:gd name="connsiteX23" fmla="*/ 2687196 w 7981769"/>
              <a:gd name="connsiteY23" fmla="*/ 1823576 h 1823576"/>
              <a:gd name="connsiteX24" fmla="*/ 1942230 w 7981769"/>
              <a:gd name="connsiteY24" fmla="*/ 1823576 h 1823576"/>
              <a:gd name="connsiteX25" fmla="*/ 1436718 w 7981769"/>
              <a:gd name="connsiteY25" fmla="*/ 1823576 h 1823576"/>
              <a:gd name="connsiteX26" fmla="*/ 611936 w 7981769"/>
              <a:gd name="connsiteY26" fmla="*/ 1823576 h 1823576"/>
              <a:gd name="connsiteX27" fmla="*/ 0 w 7981769"/>
              <a:gd name="connsiteY27" fmla="*/ 1823576 h 1823576"/>
              <a:gd name="connsiteX28" fmla="*/ 0 w 7981769"/>
              <a:gd name="connsiteY28" fmla="*/ 1270425 h 1823576"/>
              <a:gd name="connsiteX29" fmla="*/ 0 w 7981769"/>
              <a:gd name="connsiteY29" fmla="*/ 644330 h 1823576"/>
              <a:gd name="connsiteX30" fmla="*/ 0 w 7981769"/>
              <a:gd name="connsiteY30" fmla="*/ 0 h 182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981769" h="1823576" fill="none" extrusionOk="0">
                <a:moveTo>
                  <a:pt x="0" y="0"/>
                </a:moveTo>
                <a:cubicBezTo>
                  <a:pt x="148263" y="-12737"/>
                  <a:pt x="304254" y="-11319"/>
                  <a:pt x="425694" y="0"/>
                </a:cubicBezTo>
                <a:cubicBezTo>
                  <a:pt x="547134" y="11319"/>
                  <a:pt x="999249" y="19382"/>
                  <a:pt x="1170659" y="0"/>
                </a:cubicBezTo>
                <a:cubicBezTo>
                  <a:pt x="1342069" y="-19382"/>
                  <a:pt x="1483202" y="25091"/>
                  <a:pt x="1755989" y="0"/>
                </a:cubicBezTo>
                <a:cubicBezTo>
                  <a:pt x="2028776" y="-25091"/>
                  <a:pt x="2098458" y="-624"/>
                  <a:pt x="2421137" y="0"/>
                </a:cubicBezTo>
                <a:cubicBezTo>
                  <a:pt x="2743816" y="624"/>
                  <a:pt x="3031955" y="31922"/>
                  <a:pt x="3245919" y="0"/>
                </a:cubicBezTo>
                <a:cubicBezTo>
                  <a:pt x="3459883" y="-31922"/>
                  <a:pt x="3506226" y="3121"/>
                  <a:pt x="3751431" y="0"/>
                </a:cubicBezTo>
                <a:cubicBezTo>
                  <a:pt x="3996636" y="-3121"/>
                  <a:pt x="4258913" y="-36831"/>
                  <a:pt x="4496397" y="0"/>
                </a:cubicBezTo>
                <a:cubicBezTo>
                  <a:pt x="4733881" y="36831"/>
                  <a:pt x="4813228" y="17516"/>
                  <a:pt x="5001909" y="0"/>
                </a:cubicBezTo>
                <a:cubicBezTo>
                  <a:pt x="5190590" y="-17516"/>
                  <a:pt x="5432300" y="-20186"/>
                  <a:pt x="5667056" y="0"/>
                </a:cubicBezTo>
                <a:cubicBezTo>
                  <a:pt x="5901812" y="20186"/>
                  <a:pt x="6157073" y="16485"/>
                  <a:pt x="6412021" y="0"/>
                </a:cubicBezTo>
                <a:cubicBezTo>
                  <a:pt x="6666969" y="-16485"/>
                  <a:pt x="6738513" y="-1210"/>
                  <a:pt x="6837715" y="0"/>
                </a:cubicBezTo>
                <a:cubicBezTo>
                  <a:pt x="6936917" y="1210"/>
                  <a:pt x="7119666" y="573"/>
                  <a:pt x="7263410" y="0"/>
                </a:cubicBezTo>
                <a:cubicBezTo>
                  <a:pt x="7407154" y="-573"/>
                  <a:pt x="7761568" y="21615"/>
                  <a:pt x="7981769" y="0"/>
                </a:cubicBezTo>
                <a:cubicBezTo>
                  <a:pt x="7977431" y="257428"/>
                  <a:pt x="7968338" y="406391"/>
                  <a:pt x="7981769" y="607859"/>
                </a:cubicBezTo>
                <a:cubicBezTo>
                  <a:pt x="7995200" y="809327"/>
                  <a:pt x="7958197" y="983586"/>
                  <a:pt x="7981769" y="1233953"/>
                </a:cubicBezTo>
                <a:cubicBezTo>
                  <a:pt x="8005341" y="1484320"/>
                  <a:pt x="7985191" y="1669264"/>
                  <a:pt x="7981769" y="1823576"/>
                </a:cubicBezTo>
                <a:cubicBezTo>
                  <a:pt x="7761185" y="1788147"/>
                  <a:pt x="7462010" y="1854681"/>
                  <a:pt x="7236804" y="1823576"/>
                </a:cubicBezTo>
                <a:cubicBezTo>
                  <a:pt x="7011599" y="1792471"/>
                  <a:pt x="6795712" y="1811661"/>
                  <a:pt x="6491839" y="1823576"/>
                </a:cubicBezTo>
                <a:cubicBezTo>
                  <a:pt x="6187967" y="1835491"/>
                  <a:pt x="6133988" y="1809699"/>
                  <a:pt x="5826691" y="1823576"/>
                </a:cubicBezTo>
                <a:cubicBezTo>
                  <a:pt x="5519394" y="1837453"/>
                  <a:pt x="5221968" y="1786862"/>
                  <a:pt x="5001909" y="1823576"/>
                </a:cubicBezTo>
                <a:cubicBezTo>
                  <a:pt x="4781850" y="1860290"/>
                  <a:pt x="4438084" y="1851753"/>
                  <a:pt x="4177126" y="1823576"/>
                </a:cubicBezTo>
                <a:cubicBezTo>
                  <a:pt x="3916168" y="1795399"/>
                  <a:pt x="3621002" y="1823227"/>
                  <a:pt x="3432161" y="1823576"/>
                </a:cubicBezTo>
                <a:cubicBezTo>
                  <a:pt x="3243320" y="1823925"/>
                  <a:pt x="3002898" y="1801247"/>
                  <a:pt x="2687196" y="1823576"/>
                </a:cubicBezTo>
                <a:cubicBezTo>
                  <a:pt x="2371495" y="1845905"/>
                  <a:pt x="2183484" y="1788028"/>
                  <a:pt x="1942230" y="1823576"/>
                </a:cubicBezTo>
                <a:cubicBezTo>
                  <a:pt x="1700976" y="1859124"/>
                  <a:pt x="1598256" y="1799164"/>
                  <a:pt x="1436718" y="1823576"/>
                </a:cubicBezTo>
                <a:cubicBezTo>
                  <a:pt x="1275180" y="1847988"/>
                  <a:pt x="798897" y="1789780"/>
                  <a:pt x="611936" y="1823576"/>
                </a:cubicBezTo>
                <a:cubicBezTo>
                  <a:pt x="424975" y="1857372"/>
                  <a:pt x="234758" y="1823789"/>
                  <a:pt x="0" y="1823576"/>
                </a:cubicBezTo>
                <a:cubicBezTo>
                  <a:pt x="-9212" y="1631490"/>
                  <a:pt x="-824" y="1452552"/>
                  <a:pt x="0" y="1270425"/>
                </a:cubicBezTo>
                <a:cubicBezTo>
                  <a:pt x="824" y="1088298"/>
                  <a:pt x="-29545" y="876723"/>
                  <a:pt x="0" y="644330"/>
                </a:cubicBezTo>
                <a:cubicBezTo>
                  <a:pt x="29545" y="411938"/>
                  <a:pt x="19077" y="291169"/>
                  <a:pt x="0" y="0"/>
                </a:cubicBezTo>
                <a:close/>
              </a:path>
              <a:path w="7981769" h="1823576" stroke="0" extrusionOk="0">
                <a:moveTo>
                  <a:pt x="0" y="0"/>
                </a:moveTo>
                <a:cubicBezTo>
                  <a:pt x="227711" y="3676"/>
                  <a:pt x="309077" y="22228"/>
                  <a:pt x="585330" y="0"/>
                </a:cubicBezTo>
                <a:cubicBezTo>
                  <a:pt x="861583" y="-22228"/>
                  <a:pt x="886040" y="1104"/>
                  <a:pt x="1011024" y="0"/>
                </a:cubicBezTo>
                <a:cubicBezTo>
                  <a:pt x="1136008" y="-1104"/>
                  <a:pt x="1500338" y="29876"/>
                  <a:pt x="1835807" y="0"/>
                </a:cubicBezTo>
                <a:cubicBezTo>
                  <a:pt x="2171276" y="-29876"/>
                  <a:pt x="2281473" y="7541"/>
                  <a:pt x="2421137" y="0"/>
                </a:cubicBezTo>
                <a:cubicBezTo>
                  <a:pt x="2560801" y="-7541"/>
                  <a:pt x="2803466" y="-6387"/>
                  <a:pt x="3006466" y="0"/>
                </a:cubicBezTo>
                <a:cubicBezTo>
                  <a:pt x="3209466" y="6387"/>
                  <a:pt x="3566604" y="29172"/>
                  <a:pt x="3831249" y="0"/>
                </a:cubicBezTo>
                <a:cubicBezTo>
                  <a:pt x="4095894" y="-29172"/>
                  <a:pt x="4137813" y="-22736"/>
                  <a:pt x="4336761" y="0"/>
                </a:cubicBezTo>
                <a:cubicBezTo>
                  <a:pt x="4535709" y="22736"/>
                  <a:pt x="4993923" y="39279"/>
                  <a:pt x="5161544" y="0"/>
                </a:cubicBezTo>
                <a:cubicBezTo>
                  <a:pt x="5329165" y="-39279"/>
                  <a:pt x="5750236" y="-21417"/>
                  <a:pt x="5986327" y="0"/>
                </a:cubicBezTo>
                <a:cubicBezTo>
                  <a:pt x="6222418" y="21417"/>
                  <a:pt x="6501199" y="5105"/>
                  <a:pt x="6651474" y="0"/>
                </a:cubicBezTo>
                <a:cubicBezTo>
                  <a:pt x="6801749" y="-5105"/>
                  <a:pt x="7543492" y="-56830"/>
                  <a:pt x="7981769" y="0"/>
                </a:cubicBezTo>
                <a:cubicBezTo>
                  <a:pt x="8009884" y="160287"/>
                  <a:pt x="8003310" y="331488"/>
                  <a:pt x="7981769" y="589623"/>
                </a:cubicBezTo>
                <a:cubicBezTo>
                  <a:pt x="7960228" y="847758"/>
                  <a:pt x="7989294" y="933722"/>
                  <a:pt x="7981769" y="1142774"/>
                </a:cubicBezTo>
                <a:cubicBezTo>
                  <a:pt x="7974244" y="1351826"/>
                  <a:pt x="7967943" y="1629795"/>
                  <a:pt x="7981769" y="1823576"/>
                </a:cubicBezTo>
                <a:cubicBezTo>
                  <a:pt x="7743134" y="1809580"/>
                  <a:pt x="7634207" y="1853124"/>
                  <a:pt x="7316622" y="1823576"/>
                </a:cubicBezTo>
                <a:cubicBezTo>
                  <a:pt x="6999037" y="1794028"/>
                  <a:pt x="6943330" y="1842204"/>
                  <a:pt x="6651474" y="1823576"/>
                </a:cubicBezTo>
                <a:cubicBezTo>
                  <a:pt x="6359618" y="1804948"/>
                  <a:pt x="6019551" y="1838064"/>
                  <a:pt x="5826691" y="1823576"/>
                </a:cubicBezTo>
                <a:cubicBezTo>
                  <a:pt x="5633831" y="1809088"/>
                  <a:pt x="5314845" y="1847034"/>
                  <a:pt x="5161544" y="1823576"/>
                </a:cubicBezTo>
                <a:cubicBezTo>
                  <a:pt x="5008243" y="1800118"/>
                  <a:pt x="4843672" y="1814730"/>
                  <a:pt x="4735850" y="1823576"/>
                </a:cubicBezTo>
                <a:cubicBezTo>
                  <a:pt x="4628028" y="1832422"/>
                  <a:pt x="4382221" y="1808450"/>
                  <a:pt x="4230338" y="1823576"/>
                </a:cubicBezTo>
                <a:cubicBezTo>
                  <a:pt x="4078455" y="1838702"/>
                  <a:pt x="3600430" y="1847425"/>
                  <a:pt x="3405555" y="1823576"/>
                </a:cubicBezTo>
                <a:cubicBezTo>
                  <a:pt x="3210680" y="1799727"/>
                  <a:pt x="2957681" y="1798800"/>
                  <a:pt x="2740407" y="1823576"/>
                </a:cubicBezTo>
                <a:cubicBezTo>
                  <a:pt x="2523133" y="1848352"/>
                  <a:pt x="2449290" y="1836504"/>
                  <a:pt x="2234895" y="1823576"/>
                </a:cubicBezTo>
                <a:cubicBezTo>
                  <a:pt x="2020500" y="1810648"/>
                  <a:pt x="1824230" y="1794931"/>
                  <a:pt x="1569748" y="1823576"/>
                </a:cubicBezTo>
                <a:cubicBezTo>
                  <a:pt x="1315266" y="1852221"/>
                  <a:pt x="1248269" y="1823665"/>
                  <a:pt x="1144054" y="1823576"/>
                </a:cubicBezTo>
                <a:cubicBezTo>
                  <a:pt x="1039839" y="1823487"/>
                  <a:pt x="827811" y="1821068"/>
                  <a:pt x="718359" y="1823576"/>
                </a:cubicBezTo>
                <a:cubicBezTo>
                  <a:pt x="608907" y="1826084"/>
                  <a:pt x="290609" y="1832459"/>
                  <a:pt x="0" y="1823576"/>
                </a:cubicBezTo>
                <a:cubicBezTo>
                  <a:pt x="-2552" y="1587783"/>
                  <a:pt x="-12402" y="1493586"/>
                  <a:pt x="0" y="1252189"/>
                </a:cubicBezTo>
                <a:cubicBezTo>
                  <a:pt x="12402" y="1010792"/>
                  <a:pt x="-11971" y="823471"/>
                  <a:pt x="0" y="607859"/>
                </a:cubicBezTo>
                <a:cubicBezTo>
                  <a:pt x="11971" y="392247"/>
                  <a:pt x="4427" y="292817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5400" dirty="0">
                <a:latin typeface="Quattrocento Sans" panose="020B0502050000020003" pitchFamily="34" charset="0"/>
              </a:rPr>
              <a:t>AQA GCSE GEOGRAPHY:</a:t>
            </a:r>
          </a:p>
          <a:p>
            <a:pPr algn="ctr"/>
            <a:endParaRPr lang="en-GB" sz="1050" dirty="0">
              <a:latin typeface="Quattrocento Sans" panose="020B0502050000020003" pitchFamily="34" charset="0"/>
            </a:endParaRPr>
          </a:p>
          <a:p>
            <a:pPr algn="ctr"/>
            <a:r>
              <a:rPr lang="en-GB" sz="48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Case study revision booklet</a:t>
            </a:r>
            <a:endParaRPr lang="en-GB" sz="4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Geography - The Sixth Form Bolton">
            <a:extLst>
              <a:ext uri="{FF2B5EF4-FFF2-40B4-BE49-F238E27FC236}">
                <a16:creationId xmlns:a16="http://schemas.microsoft.com/office/drawing/2014/main" id="{552FEFFC-58B6-5826-8111-5413BD76E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153" y="2576891"/>
            <a:ext cx="4715691" cy="3524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916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95943" y="145640"/>
            <a:ext cx="3331028" cy="553998"/>
          </a:xfrm>
          <a:custGeom>
            <a:avLst/>
            <a:gdLst>
              <a:gd name="connsiteX0" fmla="*/ 0 w 3331028"/>
              <a:gd name="connsiteY0" fmla="*/ 0 h 553998"/>
              <a:gd name="connsiteX1" fmla="*/ 632895 w 3331028"/>
              <a:gd name="connsiteY1" fmla="*/ 0 h 553998"/>
              <a:gd name="connsiteX2" fmla="*/ 1299101 w 3331028"/>
              <a:gd name="connsiteY2" fmla="*/ 0 h 553998"/>
              <a:gd name="connsiteX3" fmla="*/ 1998617 w 3331028"/>
              <a:gd name="connsiteY3" fmla="*/ 0 h 553998"/>
              <a:gd name="connsiteX4" fmla="*/ 2698133 w 3331028"/>
              <a:gd name="connsiteY4" fmla="*/ 0 h 553998"/>
              <a:gd name="connsiteX5" fmla="*/ 3331028 w 3331028"/>
              <a:gd name="connsiteY5" fmla="*/ 0 h 553998"/>
              <a:gd name="connsiteX6" fmla="*/ 3331028 w 3331028"/>
              <a:gd name="connsiteY6" fmla="*/ 553998 h 553998"/>
              <a:gd name="connsiteX7" fmla="*/ 2598202 w 3331028"/>
              <a:gd name="connsiteY7" fmla="*/ 553998 h 553998"/>
              <a:gd name="connsiteX8" fmla="*/ 1865376 w 3331028"/>
              <a:gd name="connsiteY8" fmla="*/ 553998 h 553998"/>
              <a:gd name="connsiteX9" fmla="*/ 1199170 w 3331028"/>
              <a:gd name="connsiteY9" fmla="*/ 553998 h 553998"/>
              <a:gd name="connsiteX10" fmla="*/ 0 w 3331028"/>
              <a:gd name="connsiteY10" fmla="*/ 553998 h 553998"/>
              <a:gd name="connsiteX11" fmla="*/ 0 w 3331028"/>
              <a:gd name="connsiteY11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31028" h="553998" fill="none" extrusionOk="0">
                <a:moveTo>
                  <a:pt x="0" y="0"/>
                </a:moveTo>
                <a:cubicBezTo>
                  <a:pt x="243306" y="-22961"/>
                  <a:pt x="428985" y="-26215"/>
                  <a:pt x="632895" y="0"/>
                </a:cubicBezTo>
                <a:cubicBezTo>
                  <a:pt x="836805" y="26215"/>
                  <a:pt x="1063969" y="-6337"/>
                  <a:pt x="1299101" y="0"/>
                </a:cubicBezTo>
                <a:cubicBezTo>
                  <a:pt x="1534233" y="6337"/>
                  <a:pt x="1780014" y="-22935"/>
                  <a:pt x="1998617" y="0"/>
                </a:cubicBezTo>
                <a:cubicBezTo>
                  <a:pt x="2217220" y="22935"/>
                  <a:pt x="2383451" y="25987"/>
                  <a:pt x="2698133" y="0"/>
                </a:cubicBezTo>
                <a:cubicBezTo>
                  <a:pt x="3012815" y="-25987"/>
                  <a:pt x="3170395" y="-883"/>
                  <a:pt x="3331028" y="0"/>
                </a:cubicBezTo>
                <a:cubicBezTo>
                  <a:pt x="3331242" y="256591"/>
                  <a:pt x="3321963" y="357436"/>
                  <a:pt x="3331028" y="553998"/>
                </a:cubicBezTo>
                <a:cubicBezTo>
                  <a:pt x="3101888" y="565318"/>
                  <a:pt x="2888374" y="542044"/>
                  <a:pt x="2598202" y="553998"/>
                </a:cubicBezTo>
                <a:cubicBezTo>
                  <a:pt x="2308030" y="565952"/>
                  <a:pt x="2145863" y="562719"/>
                  <a:pt x="1865376" y="553998"/>
                </a:cubicBezTo>
                <a:cubicBezTo>
                  <a:pt x="1584889" y="545277"/>
                  <a:pt x="1492085" y="551510"/>
                  <a:pt x="1199170" y="553998"/>
                </a:cubicBezTo>
                <a:cubicBezTo>
                  <a:pt x="906255" y="556486"/>
                  <a:pt x="290845" y="537974"/>
                  <a:pt x="0" y="553998"/>
                </a:cubicBezTo>
                <a:cubicBezTo>
                  <a:pt x="-6815" y="277526"/>
                  <a:pt x="17647" y="195862"/>
                  <a:pt x="0" y="0"/>
                </a:cubicBezTo>
                <a:close/>
              </a:path>
              <a:path w="3331028" h="553998" stroke="0" extrusionOk="0">
                <a:moveTo>
                  <a:pt x="0" y="0"/>
                </a:moveTo>
                <a:cubicBezTo>
                  <a:pt x="242740" y="15085"/>
                  <a:pt x="404711" y="12201"/>
                  <a:pt x="632895" y="0"/>
                </a:cubicBezTo>
                <a:cubicBezTo>
                  <a:pt x="861079" y="-12201"/>
                  <a:pt x="1004552" y="26690"/>
                  <a:pt x="1199170" y="0"/>
                </a:cubicBezTo>
                <a:cubicBezTo>
                  <a:pt x="1393788" y="-26690"/>
                  <a:pt x="1693637" y="34052"/>
                  <a:pt x="1931996" y="0"/>
                </a:cubicBezTo>
                <a:cubicBezTo>
                  <a:pt x="2170355" y="-34052"/>
                  <a:pt x="2325887" y="25515"/>
                  <a:pt x="2564892" y="0"/>
                </a:cubicBezTo>
                <a:cubicBezTo>
                  <a:pt x="2803897" y="-25515"/>
                  <a:pt x="3138363" y="37649"/>
                  <a:pt x="3331028" y="0"/>
                </a:cubicBezTo>
                <a:cubicBezTo>
                  <a:pt x="3350568" y="238920"/>
                  <a:pt x="3315030" y="378859"/>
                  <a:pt x="3331028" y="553998"/>
                </a:cubicBezTo>
                <a:cubicBezTo>
                  <a:pt x="3147429" y="585166"/>
                  <a:pt x="2894175" y="523142"/>
                  <a:pt x="2664822" y="553998"/>
                </a:cubicBezTo>
                <a:cubicBezTo>
                  <a:pt x="2435469" y="584854"/>
                  <a:pt x="2094103" y="552042"/>
                  <a:pt x="1931996" y="553998"/>
                </a:cubicBezTo>
                <a:cubicBezTo>
                  <a:pt x="1769889" y="555954"/>
                  <a:pt x="1636799" y="567572"/>
                  <a:pt x="1365721" y="553998"/>
                </a:cubicBezTo>
                <a:cubicBezTo>
                  <a:pt x="1094643" y="540424"/>
                  <a:pt x="889257" y="552219"/>
                  <a:pt x="699516" y="553998"/>
                </a:cubicBezTo>
                <a:cubicBezTo>
                  <a:pt x="509775" y="555777"/>
                  <a:pt x="341483" y="580187"/>
                  <a:pt x="0" y="553998"/>
                </a:cubicBezTo>
                <a:cubicBezTo>
                  <a:pt x="-20036" y="354680"/>
                  <a:pt x="-13061" y="262861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River Tees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162E3F-76EC-7B68-0AE5-296D6327D508}"/>
              </a:ext>
            </a:extLst>
          </p:cNvPr>
          <p:cNvSpPr/>
          <p:nvPr/>
        </p:nvSpPr>
        <p:spPr>
          <a:xfrm>
            <a:off x="3540036" y="0"/>
            <a:ext cx="5408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UK river: landforms and management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D3ECED-BF03-F4CE-E147-C6EE4E0FE5C9}"/>
              </a:ext>
            </a:extLst>
          </p:cNvPr>
          <p:cNvSpPr/>
          <p:nvPr/>
        </p:nvSpPr>
        <p:spPr>
          <a:xfrm>
            <a:off x="169816" y="879054"/>
            <a:ext cx="888274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River Tees 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an example of a river in the </a:t>
            </a:r>
            <a:r>
              <a:rPr lang="en-GB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North East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UK. It runs from the source (in the Pennines) East to the mouth (North Sea).</a:t>
            </a:r>
            <a:endParaRPr lang="en-GB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Shape 173">
            <a:extLst>
              <a:ext uri="{FF2B5EF4-FFF2-40B4-BE49-F238E27FC236}">
                <a16:creationId xmlns:a16="http://schemas.microsoft.com/office/drawing/2014/main" id="{3ECA4E2D-5B35-A72B-E833-EE29DC70056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42271" t="22817" r="27860" b="44100"/>
          <a:stretch/>
        </p:blipFill>
        <p:spPr>
          <a:xfrm>
            <a:off x="26126" y="1810359"/>
            <a:ext cx="3448591" cy="213462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3CDF23B-DFBF-D743-1A76-D00764D76E4C}"/>
              </a:ext>
            </a:extLst>
          </p:cNvPr>
          <p:cNvSpPr/>
          <p:nvPr/>
        </p:nvSpPr>
        <p:spPr>
          <a:xfrm>
            <a:off x="78380" y="4034704"/>
            <a:ext cx="3448591" cy="2677656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Landforms: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Upper course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(High Force Waterfall)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Middle course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(Meander at Sockburn)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Lower Course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(Tees Estuary)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B03FC8-6464-EA4B-EAF7-934D880C434A}"/>
              </a:ext>
            </a:extLst>
          </p:cNvPr>
          <p:cNvSpPr/>
          <p:nvPr/>
        </p:nvSpPr>
        <p:spPr>
          <a:xfrm>
            <a:off x="3705500" y="1810359"/>
            <a:ext cx="5347059" cy="489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"/>
              </a:rPr>
              <a:t>Flood management: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Cow Green Reservoir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(Upper Course): holds 41 million cubic tonnes of water in high rainfall/ peak flow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Yarm Flood Defence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(Lower Course): concrete flood walls, embankment, gabions, pipes laid directing flow, tree planting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Tees Barrage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(Lower course): includes flood plain zoning, high dam walls costing £54 million </a:t>
            </a:r>
            <a:r>
              <a:rPr lang="en-GB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inc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 lock for a white-water leisure course and road bridge</a:t>
            </a:r>
          </a:p>
        </p:txBody>
      </p:sp>
      <p:pic>
        <p:nvPicPr>
          <p:cNvPr id="9" name="Graphic 8" descr="Waterfall scene with solid fill">
            <a:extLst>
              <a:ext uri="{FF2B5EF4-FFF2-40B4-BE49-F238E27FC236}">
                <a16:creationId xmlns:a16="http://schemas.microsoft.com/office/drawing/2014/main" id="{65777F1A-5225-21F7-8E16-68BF66AA3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13168" y="3944982"/>
            <a:ext cx="679269" cy="679269"/>
          </a:xfrm>
          <a:prstGeom prst="rect">
            <a:avLst/>
          </a:prstGeom>
        </p:spPr>
      </p:pic>
      <p:pic>
        <p:nvPicPr>
          <p:cNvPr id="10" name="Graphic 9" descr="Marker with solid fill">
            <a:extLst>
              <a:ext uri="{FF2B5EF4-FFF2-40B4-BE49-F238E27FC236}">
                <a16:creationId xmlns:a16="http://schemas.microsoft.com/office/drawing/2014/main" id="{EBC024C5-28DF-4266-B41E-6C4F442A82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94614" y="699638"/>
            <a:ext cx="554983" cy="5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42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913980" y="2106020"/>
            <a:ext cx="5514432" cy="1862048"/>
          </a:xfrm>
          <a:custGeom>
            <a:avLst/>
            <a:gdLst>
              <a:gd name="connsiteX0" fmla="*/ 0 w 5514432"/>
              <a:gd name="connsiteY0" fmla="*/ 0 h 1862048"/>
              <a:gd name="connsiteX1" fmla="*/ 799593 w 5514432"/>
              <a:gd name="connsiteY1" fmla="*/ 0 h 1862048"/>
              <a:gd name="connsiteX2" fmla="*/ 1544041 w 5514432"/>
              <a:gd name="connsiteY2" fmla="*/ 0 h 1862048"/>
              <a:gd name="connsiteX3" fmla="*/ 2233345 w 5514432"/>
              <a:gd name="connsiteY3" fmla="*/ 0 h 1862048"/>
              <a:gd name="connsiteX4" fmla="*/ 2922649 w 5514432"/>
              <a:gd name="connsiteY4" fmla="*/ 0 h 1862048"/>
              <a:gd name="connsiteX5" fmla="*/ 3722242 w 5514432"/>
              <a:gd name="connsiteY5" fmla="*/ 0 h 1862048"/>
              <a:gd name="connsiteX6" fmla="*/ 4466690 w 5514432"/>
              <a:gd name="connsiteY6" fmla="*/ 0 h 1862048"/>
              <a:gd name="connsiteX7" fmla="*/ 5514432 w 5514432"/>
              <a:gd name="connsiteY7" fmla="*/ 0 h 1862048"/>
              <a:gd name="connsiteX8" fmla="*/ 5514432 w 5514432"/>
              <a:gd name="connsiteY8" fmla="*/ 602062 h 1862048"/>
              <a:gd name="connsiteX9" fmla="*/ 5514432 w 5514432"/>
              <a:gd name="connsiteY9" fmla="*/ 1166883 h 1862048"/>
              <a:gd name="connsiteX10" fmla="*/ 5514432 w 5514432"/>
              <a:gd name="connsiteY10" fmla="*/ 1862048 h 1862048"/>
              <a:gd name="connsiteX11" fmla="*/ 4935417 w 5514432"/>
              <a:gd name="connsiteY11" fmla="*/ 1862048 h 1862048"/>
              <a:gd name="connsiteX12" fmla="*/ 4135824 w 5514432"/>
              <a:gd name="connsiteY12" fmla="*/ 1862048 h 1862048"/>
              <a:gd name="connsiteX13" fmla="*/ 3501664 w 5514432"/>
              <a:gd name="connsiteY13" fmla="*/ 1862048 h 1862048"/>
              <a:gd name="connsiteX14" fmla="*/ 2702072 w 5514432"/>
              <a:gd name="connsiteY14" fmla="*/ 1862048 h 1862048"/>
              <a:gd name="connsiteX15" fmla="*/ 2123056 w 5514432"/>
              <a:gd name="connsiteY15" fmla="*/ 1862048 h 1862048"/>
              <a:gd name="connsiteX16" fmla="*/ 1599185 w 5514432"/>
              <a:gd name="connsiteY16" fmla="*/ 1862048 h 1862048"/>
              <a:gd name="connsiteX17" fmla="*/ 1075314 w 5514432"/>
              <a:gd name="connsiteY17" fmla="*/ 1862048 h 1862048"/>
              <a:gd name="connsiteX18" fmla="*/ 0 w 5514432"/>
              <a:gd name="connsiteY18" fmla="*/ 1862048 h 1862048"/>
              <a:gd name="connsiteX19" fmla="*/ 0 w 5514432"/>
              <a:gd name="connsiteY19" fmla="*/ 1297227 h 1862048"/>
              <a:gd name="connsiteX20" fmla="*/ 0 w 5514432"/>
              <a:gd name="connsiteY20" fmla="*/ 639303 h 1862048"/>
              <a:gd name="connsiteX21" fmla="*/ 0 w 5514432"/>
              <a:gd name="connsiteY21" fmla="*/ 0 h 186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514432" h="1862048" fill="none" extrusionOk="0">
                <a:moveTo>
                  <a:pt x="0" y="0"/>
                </a:moveTo>
                <a:cubicBezTo>
                  <a:pt x="259634" y="-23498"/>
                  <a:pt x="411063" y="23432"/>
                  <a:pt x="799593" y="0"/>
                </a:cubicBezTo>
                <a:cubicBezTo>
                  <a:pt x="1188123" y="-23432"/>
                  <a:pt x="1351467" y="19839"/>
                  <a:pt x="1544041" y="0"/>
                </a:cubicBezTo>
                <a:cubicBezTo>
                  <a:pt x="1736615" y="-19839"/>
                  <a:pt x="2043557" y="-14531"/>
                  <a:pt x="2233345" y="0"/>
                </a:cubicBezTo>
                <a:cubicBezTo>
                  <a:pt x="2423133" y="14531"/>
                  <a:pt x="2774171" y="-9963"/>
                  <a:pt x="2922649" y="0"/>
                </a:cubicBezTo>
                <a:cubicBezTo>
                  <a:pt x="3071127" y="9963"/>
                  <a:pt x="3443306" y="17201"/>
                  <a:pt x="3722242" y="0"/>
                </a:cubicBezTo>
                <a:cubicBezTo>
                  <a:pt x="4001178" y="-17201"/>
                  <a:pt x="4314699" y="-334"/>
                  <a:pt x="4466690" y="0"/>
                </a:cubicBezTo>
                <a:cubicBezTo>
                  <a:pt x="4618681" y="334"/>
                  <a:pt x="5289832" y="21783"/>
                  <a:pt x="5514432" y="0"/>
                </a:cubicBezTo>
                <a:cubicBezTo>
                  <a:pt x="5518094" y="262522"/>
                  <a:pt x="5490483" y="386993"/>
                  <a:pt x="5514432" y="602062"/>
                </a:cubicBezTo>
                <a:cubicBezTo>
                  <a:pt x="5538381" y="817131"/>
                  <a:pt x="5530486" y="965157"/>
                  <a:pt x="5514432" y="1166883"/>
                </a:cubicBezTo>
                <a:cubicBezTo>
                  <a:pt x="5498378" y="1368609"/>
                  <a:pt x="5491511" y="1694242"/>
                  <a:pt x="5514432" y="1862048"/>
                </a:cubicBezTo>
                <a:cubicBezTo>
                  <a:pt x="5304448" y="1839060"/>
                  <a:pt x="5146857" y="1837342"/>
                  <a:pt x="4935417" y="1862048"/>
                </a:cubicBezTo>
                <a:cubicBezTo>
                  <a:pt x="4723978" y="1886754"/>
                  <a:pt x="4431761" y="1896372"/>
                  <a:pt x="4135824" y="1862048"/>
                </a:cubicBezTo>
                <a:cubicBezTo>
                  <a:pt x="3839887" y="1827724"/>
                  <a:pt x="3731466" y="1845405"/>
                  <a:pt x="3501664" y="1862048"/>
                </a:cubicBezTo>
                <a:cubicBezTo>
                  <a:pt x="3271862" y="1878691"/>
                  <a:pt x="3000180" y="1855331"/>
                  <a:pt x="2702072" y="1862048"/>
                </a:cubicBezTo>
                <a:cubicBezTo>
                  <a:pt x="2403964" y="1868765"/>
                  <a:pt x="2342379" y="1851124"/>
                  <a:pt x="2123056" y="1862048"/>
                </a:cubicBezTo>
                <a:cubicBezTo>
                  <a:pt x="1903733" y="1872972"/>
                  <a:pt x="1826006" y="1846229"/>
                  <a:pt x="1599185" y="1862048"/>
                </a:cubicBezTo>
                <a:cubicBezTo>
                  <a:pt x="1372364" y="1877867"/>
                  <a:pt x="1194001" y="1884174"/>
                  <a:pt x="1075314" y="1862048"/>
                </a:cubicBezTo>
                <a:cubicBezTo>
                  <a:pt x="956627" y="1839922"/>
                  <a:pt x="286300" y="1888541"/>
                  <a:pt x="0" y="1862048"/>
                </a:cubicBezTo>
                <a:cubicBezTo>
                  <a:pt x="7116" y="1742985"/>
                  <a:pt x="26067" y="1527794"/>
                  <a:pt x="0" y="1297227"/>
                </a:cubicBezTo>
                <a:cubicBezTo>
                  <a:pt x="-26067" y="1066660"/>
                  <a:pt x="18383" y="870231"/>
                  <a:pt x="0" y="639303"/>
                </a:cubicBezTo>
                <a:cubicBezTo>
                  <a:pt x="-18383" y="408375"/>
                  <a:pt x="-12925" y="159050"/>
                  <a:pt x="0" y="0"/>
                </a:cubicBezTo>
                <a:close/>
              </a:path>
              <a:path w="5514432" h="1862048" stroke="0" extrusionOk="0">
                <a:moveTo>
                  <a:pt x="0" y="0"/>
                </a:moveTo>
                <a:cubicBezTo>
                  <a:pt x="222535" y="-23641"/>
                  <a:pt x="405098" y="8751"/>
                  <a:pt x="634160" y="0"/>
                </a:cubicBezTo>
                <a:cubicBezTo>
                  <a:pt x="863222" y="-8751"/>
                  <a:pt x="992237" y="21644"/>
                  <a:pt x="1158031" y="0"/>
                </a:cubicBezTo>
                <a:cubicBezTo>
                  <a:pt x="1323825" y="-21644"/>
                  <a:pt x="1607880" y="12728"/>
                  <a:pt x="1957623" y="0"/>
                </a:cubicBezTo>
                <a:cubicBezTo>
                  <a:pt x="2307366" y="-12728"/>
                  <a:pt x="2338750" y="4217"/>
                  <a:pt x="2591783" y="0"/>
                </a:cubicBezTo>
                <a:cubicBezTo>
                  <a:pt x="2844816" y="-4217"/>
                  <a:pt x="3029751" y="30645"/>
                  <a:pt x="3225943" y="0"/>
                </a:cubicBezTo>
                <a:cubicBezTo>
                  <a:pt x="3422135" y="-30645"/>
                  <a:pt x="3661390" y="-30978"/>
                  <a:pt x="4025535" y="0"/>
                </a:cubicBezTo>
                <a:cubicBezTo>
                  <a:pt x="4389680" y="30978"/>
                  <a:pt x="4323040" y="21307"/>
                  <a:pt x="4604551" y="0"/>
                </a:cubicBezTo>
                <a:cubicBezTo>
                  <a:pt x="4886062" y="-21307"/>
                  <a:pt x="5236351" y="18604"/>
                  <a:pt x="5514432" y="0"/>
                </a:cubicBezTo>
                <a:cubicBezTo>
                  <a:pt x="5489416" y="151427"/>
                  <a:pt x="5503676" y="521949"/>
                  <a:pt x="5514432" y="657924"/>
                </a:cubicBezTo>
                <a:cubicBezTo>
                  <a:pt x="5525188" y="793899"/>
                  <a:pt x="5541427" y="953572"/>
                  <a:pt x="5514432" y="1241365"/>
                </a:cubicBezTo>
                <a:cubicBezTo>
                  <a:pt x="5487437" y="1529158"/>
                  <a:pt x="5534186" y="1671588"/>
                  <a:pt x="5514432" y="1862048"/>
                </a:cubicBezTo>
                <a:cubicBezTo>
                  <a:pt x="5260875" y="1852160"/>
                  <a:pt x="5065127" y="1881056"/>
                  <a:pt x="4769984" y="1862048"/>
                </a:cubicBezTo>
                <a:cubicBezTo>
                  <a:pt x="4474841" y="1843040"/>
                  <a:pt x="4216210" y="1874077"/>
                  <a:pt x="3970391" y="1862048"/>
                </a:cubicBezTo>
                <a:cubicBezTo>
                  <a:pt x="3724572" y="1850019"/>
                  <a:pt x="3477049" y="1822832"/>
                  <a:pt x="3170798" y="1862048"/>
                </a:cubicBezTo>
                <a:cubicBezTo>
                  <a:pt x="2864547" y="1901264"/>
                  <a:pt x="2802748" y="1877285"/>
                  <a:pt x="2591783" y="1862048"/>
                </a:cubicBezTo>
                <a:cubicBezTo>
                  <a:pt x="2380819" y="1846811"/>
                  <a:pt x="2136026" y="1891823"/>
                  <a:pt x="1902479" y="1862048"/>
                </a:cubicBezTo>
                <a:cubicBezTo>
                  <a:pt x="1668932" y="1832273"/>
                  <a:pt x="1301223" y="1879888"/>
                  <a:pt x="1102886" y="1862048"/>
                </a:cubicBezTo>
                <a:cubicBezTo>
                  <a:pt x="904549" y="1844208"/>
                  <a:pt x="349472" y="1838185"/>
                  <a:pt x="0" y="1862048"/>
                </a:cubicBezTo>
                <a:cubicBezTo>
                  <a:pt x="2027" y="1696466"/>
                  <a:pt x="3220" y="1471055"/>
                  <a:pt x="0" y="1297227"/>
                </a:cubicBezTo>
                <a:cubicBezTo>
                  <a:pt x="-3220" y="1123399"/>
                  <a:pt x="-25798" y="966040"/>
                  <a:pt x="0" y="713785"/>
                </a:cubicBezTo>
                <a:cubicBezTo>
                  <a:pt x="25798" y="461530"/>
                  <a:pt x="-5867" y="155858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11500" dirty="0">
                <a:latin typeface="Quattrocento Sans" panose="020B0502050000020003" pitchFamily="34" charset="0"/>
              </a:rPr>
              <a:t>PAPER 2</a:t>
            </a:r>
            <a:endParaRPr lang="en-GB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33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1B40A96-CBB1-00FF-73E9-9A4A8CA5BAB2}"/>
              </a:ext>
            </a:extLst>
          </p:cNvPr>
          <p:cNvSpPr/>
          <p:nvPr/>
        </p:nvSpPr>
        <p:spPr>
          <a:xfrm>
            <a:off x="223053" y="796075"/>
            <a:ext cx="3155147" cy="28623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7030A0"/>
                </a:solidFill>
                <a:latin typeface=""/>
              </a:rPr>
              <a:t>Importance of Rio:</a:t>
            </a:r>
            <a:endParaRPr lang="en-GB" sz="7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Major exporter of coffee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Sport: Olympics 2016/ World Cup 2014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Christ the Redeemer (7 Wonder of the World) 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1.7 million passengers pass through Rio’s airport each year</a:t>
            </a:r>
          </a:p>
        </p:txBody>
      </p:sp>
      <p:pic>
        <p:nvPicPr>
          <p:cNvPr id="7" name="Graphic 6" descr="Marker with solid fill">
            <a:extLst>
              <a:ext uri="{FF2B5EF4-FFF2-40B4-BE49-F238E27FC236}">
                <a16:creationId xmlns:a16="http://schemas.microsoft.com/office/drawing/2014/main" id="{CF6B1F3D-ECE4-5152-B690-8BF065337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38" y="462176"/>
            <a:ext cx="667797" cy="6677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A7898E-5CF1-441A-C9B2-0AC471A69107}"/>
              </a:ext>
            </a:extLst>
          </p:cNvPr>
          <p:cNvSpPr/>
          <p:nvPr/>
        </p:nvSpPr>
        <p:spPr>
          <a:xfrm>
            <a:off x="94016" y="3736206"/>
            <a:ext cx="3632251" cy="30469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B050"/>
                </a:solidFill>
                <a:latin typeface=""/>
              </a:rPr>
              <a:t>Causes of rapid growth: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Rural- urban migration from Brazil’s poorest regions in Amazonia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Natural increase (high birth rate due to lack of contraception/ education)</a:t>
            </a:r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1985CE-BA59-8CE3-6E69-E4B956E6C641}"/>
              </a:ext>
            </a:extLst>
          </p:cNvPr>
          <p:cNvSpPr/>
          <p:nvPr/>
        </p:nvSpPr>
        <p:spPr>
          <a:xfrm>
            <a:off x="3519316" y="744736"/>
            <a:ext cx="5567886" cy="31700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"/>
              </a:rPr>
              <a:t>Opportunities:</a:t>
            </a:r>
            <a:endParaRPr lang="en-GB" sz="800" b="1" dirty="0">
              <a:solidFill>
                <a:srgbClr val="00206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Jobs in the informal economy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Education until aged 16 (1000 primary schools and 400 secondary)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95% of residents have access to mains water supply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Improved access to healthcare (105 hospitals in the centre)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Favela Bairro Project (pacification, cable car)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7B54B-5F8F-D8FC-E15B-8F21888968CA}"/>
              </a:ext>
            </a:extLst>
          </p:cNvPr>
          <p:cNvSpPr/>
          <p:nvPr/>
        </p:nvSpPr>
        <p:spPr>
          <a:xfrm>
            <a:off x="3828799" y="3980437"/>
            <a:ext cx="5150723" cy="28315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3">
                    <a:lumMod val="50000"/>
                  </a:schemeClr>
                </a:solidFill>
                <a:latin typeface=""/>
              </a:rPr>
              <a:t>Challenges</a:t>
            </a:r>
            <a:r>
              <a:rPr lang="en-GB" sz="2400" b="1" dirty="0">
                <a:solidFill>
                  <a:srgbClr val="7030A0"/>
                </a:solidFill>
                <a:latin typeface=""/>
              </a:rPr>
              <a:t>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Favelas- largest slum called </a:t>
            </a:r>
            <a:r>
              <a:rPr lang="en-GB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Rochina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 with residents living in illegally built homes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Electricity shortages/ blackouts- people tap into main supply cables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30% of people without sewage systems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High crime rate (20/100 people in favelas)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B62FDB-AA30-64BC-0894-E7740C17F5E8}"/>
              </a:ext>
            </a:extLst>
          </p:cNvPr>
          <p:cNvSpPr/>
          <p:nvPr/>
        </p:nvSpPr>
        <p:spPr>
          <a:xfrm>
            <a:off x="1208314" y="107364"/>
            <a:ext cx="6727371" cy="553998"/>
          </a:xfrm>
          <a:custGeom>
            <a:avLst/>
            <a:gdLst>
              <a:gd name="connsiteX0" fmla="*/ 0 w 6727371"/>
              <a:gd name="connsiteY0" fmla="*/ 0 h 553998"/>
              <a:gd name="connsiteX1" fmla="*/ 672737 w 6727371"/>
              <a:gd name="connsiteY1" fmla="*/ 0 h 553998"/>
              <a:gd name="connsiteX2" fmla="*/ 1345474 w 6727371"/>
              <a:gd name="connsiteY2" fmla="*/ 0 h 553998"/>
              <a:gd name="connsiteX3" fmla="*/ 2018211 w 6727371"/>
              <a:gd name="connsiteY3" fmla="*/ 0 h 553998"/>
              <a:gd name="connsiteX4" fmla="*/ 2825496 w 6727371"/>
              <a:gd name="connsiteY4" fmla="*/ 0 h 553998"/>
              <a:gd name="connsiteX5" fmla="*/ 3565507 w 6727371"/>
              <a:gd name="connsiteY5" fmla="*/ 0 h 553998"/>
              <a:gd name="connsiteX6" fmla="*/ 4036423 w 6727371"/>
              <a:gd name="connsiteY6" fmla="*/ 0 h 553998"/>
              <a:gd name="connsiteX7" fmla="*/ 4641886 w 6727371"/>
              <a:gd name="connsiteY7" fmla="*/ 0 h 553998"/>
              <a:gd name="connsiteX8" fmla="*/ 5449171 w 6727371"/>
              <a:gd name="connsiteY8" fmla="*/ 0 h 553998"/>
              <a:gd name="connsiteX9" fmla="*/ 6121908 w 6727371"/>
              <a:gd name="connsiteY9" fmla="*/ 0 h 553998"/>
              <a:gd name="connsiteX10" fmla="*/ 6727371 w 6727371"/>
              <a:gd name="connsiteY10" fmla="*/ 0 h 553998"/>
              <a:gd name="connsiteX11" fmla="*/ 6727371 w 6727371"/>
              <a:gd name="connsiteY11" fmla="*/ 553998 h 553998"/>
              <a:gd name="connsiteX12" fmla="*/ 6189181 w 6727371"/>
              <a:gd name="connsiteY12" fmla="*/ 553998 h 553998"/>
              <a:gd name="connsiteX13" fmla="*/ 5381897 w 6727371"/>
              <a:gd name="connsiteY13" fmla="*/ 553998 h 553998"/>
              <a:gd name="connsiteX14" fmla="*/ 4843707 w 6727371"/>
              <a:gd name="connsiteY14" fmla="*/ 553998 h 553998"/>
              <a:gd name="connsiteX15" fmla="*/ 4372791 w 6727371"/>
              <a:gd name="connsiteY15" fmla="*/ 553998 h 553998"/>
              <a:gd name="connsiteX16" fmla="*/ 3901875 w 6727371"/>
              <a:gd name="connsiteY16" fmla="*/ 553998 h 553998"/>
              <a:gd name="connsiteX17" fmla="*/ 3161864 w 6727371"/>
              <a:gd name="connsiteY17" fmla="*/ 553998 h 553998"/>
              <a:gd name="connsiteX18" fmla="*/ 2690948 w 6727371"/>
              <a:gd name="connsiteY18" fmla="*/ 553998 h 553998"/>
              <a:gd name="connsiteX19" fmla="*/ 2018211 w 6727371"/>
              <a:gd name="connsiteY19" fmla="*/ 553998 h 553998"/>
              <a:gd name="connsiteX20" fmla="*/ 1480022 w 6727371"/>
              <a:gd name="connsiteY20" fmla="*/ 553998 h 553998"/>
              <a:gd name="connsiteX21" fmla="*/ 807285 w 6727371"/>
              <a:gd name="connsiteY21" fmla="*/ 553998 h 553998"/>
              <a:gd name="connsiteX22" fmla="*/ 0 w 6727371"/>
              <a:gd name="connsiteY22" fmla="*/ 553998 h 553998"/>
              <a:gd name="connsiteX23" fmla="*/ 0 w 6727371"/>
              <a:gd name="connsiteY23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727371" h="553998" fill="none" extrusionOk="0">
                <a:moveTo>
                  <a:pt x="0" y="0"/>
                </a:moveTo>
                <a:cubicBezTo>
                  <a:pt x="288915" y="2664"/>
                  <a:pt x="471550" y="28121"/>
                  <a:pt x="672737" y="0"/>
                </a:cubicBezTo>
                <a:cubicBezTo>
                  <a:pt x="873924" y="-28121"/>
                  <a:pt x="1090258" y="23516"/>
                  <a:pt x="1345474" y="0"/>
                </a:cubicBezTo>
                <a:cubicBezTo>
                  <a:pt x="1600690" y="-23516"/>
                  <a:pt x="1812594" y="30523"/>
                  <a:pt x="2018211" y="0"/>
                </a:cubicBezTo>
                <a:cubicBezTo>
                  <a:pt x="2223828" y="-30523"/>
                  <a:pt x="2558431" y="29282"/>
                  <a:pt x="2825496" y="0"/>
                </a:cubicBezTo>
                <a:cubicBezTo>
                  <a:pt x="3092562" y="-29282"/>
                  <a:pt x="3351321" y="24202"/>
                  <a:pt x="3565507" y="0"/>
                </a:cubicBezTo>
                <a:cubicBezTo>
                  <a:pt x="3779693" y="-24202"/>
                  <a:pt x="3895344" y="17633"/>
                  <a:pt x="4036423" y="0"/>
                </a:cubicBezTo>
                <a:cubicBezTo>
                  <a:pt x="4177502" y="-17633"/>
                  <a:pt x="4439485" y="-20412"/>
                  <a:pt x="4641886" y="0"/>
                </a:cubicBezTo>
                <a:cubicBezTo>
                  <a:pt x="4844287" y="20412"/>
                  <a:pt x="5264937" y="-12136"/>
                  <a:pt x="5449171" y="0"/>
                </a:cubicBezTo>
                <a:cubicBezTo>
                  <a:pt x="5633406" y="12136"/>
                  <a:pt x="5883830" y="11468"/>
                  <a:pt x="6121908" y="0"/>
                </a:cubicBezTo>
                <a:cubicBezTo>
                  <a:pt x="6359986" y="-11468"/>
                  <a:pt x="6583042" y="-16139"/>
                  <a:pt x="6727371" y="0"/>
                </a:cubicBezTo>
                <a:cubicBezTo>
                  <a:pt x="6734942" y="238672"/>
                  <a:pt x="6754498" y="317843"/>
                  <a:pt x="6727371" y="553998"/>
                </a:cubicBezTo>
                <a:cubicBezTo>
                  <a:pt x="6510526" y="571994"/>
                  <a:pt x="6428374" y="566802"/>
                  <a:pt x="6189181" y="553998"/>
                </a:cubicBezTo>
                <a:cubicBezTo>
                  <a:pt x="5949988" y="541195"/>
                  <a:pt x="5561364" y="588678"/>
                  <a:pt x="5381897" y="553998"/>
                </a:cubicBezTo>
                <a:cubicBezTo>
                  <a:pt x="5202430" y="519318"/>
                  <a:pt x="5001244" y="561126"/>
                  <a:pt x="4843707" y="553998"/>
                </a:cubicBezTo>
                <a:cubicBezTo>
                  <a:pt x="4686170" y="546871"/>
                  <a:pt x="4539016" y="541033"/>
                  <a:pt x="4372791" y="553998"/>
                </a:cubicBezTo>
                <a:cubicBezTo>
                  <a:pt x="4206566" y="566963"/>
                  <a:pt x="4071362" y="561051"/>
                  <a:pt x="3901875" y="553998"/>
                </a:cubicBezTo>
                <a:cubicBezTo>
                  <a:pt x="3732388" y="546945"/>
                  <a:pt x="3361099" y="543864"/>
                  <a:pt x="3161864" y="553998"/>
                </a:cubicBezTo>
                <a:cubicBezTo>
                  <a:pt x="2962629" y="564132"/>
                  <a:pt x="2801279" y="546127"/>
                  <a:pt x="2690948" y="553998"/>
                </a:cubicBezTo>
                <a:cubicBezTo>
                  <a:pt x="2580617" y="561869"/>
                  <a:pt x="2236004" y="576121"/>
                  <a:pt x="2018211" y="553998"/>
                </a:cubicBezTo>
                <a:cubicBezTo>
                  <a:pt x="1800418" y="531875"/>
                  <a:pt x="1589981" y="533833"/>
                  <a:pt x="1480022" y="553998"/>
                </a:cubicBezTo>
                <a:cubicBezTo>
                  <a:pt x="1370063" y="574163"/>
                  <a:pt x="1143080" y="555539"/>
                  <a:pt x="807285" y="553998"/>
                </a:cubicBezTo>
                <a:cubicBezTo>
                  <a:pt x="471490" y="552457"/>
                  <a:pt x="338147" y="517558"/>
                  <a:pt x="0" y="553998"/>
                </a:cubicBezTo>
                <a:cubicBezTo>
                  <a:pt x="13944" y="345656"/>
                  <a:pt x="-12384" y="165090"/>
                  <a:pt x="0" y="0"/>
                </a:cubicBezTo>
                <a:close/>
              </a:path>
              <a:path w="6727371" h="553998" stroke="0" extrusionOk="0">
                <a:moveTo>
                  <a:pt x="0" y="0"/>
                </a:moveTo>
                <a:cubicBezTo>
                  <a:pt x="185265" y="-4464"/>
                  <a:pt x="418874" y="20904"/>
                  <a:pt x="605463" y="0"/>
                </a:cubicBezTo>
                <a:cubicBezTo>
                  <a:pt x="792052" y="-20904"/>
                  <a:pt x="959939" y="18867"/>
                  <a:pt x="1076379" y="0"/>
                </a:cubicBezTo>
                <a:cubicBezTo>
                  <a:pt x="1192819" y="-18867"/>
                  <a:pt x="1576742" y="-36282"/>
                  <a:pt x="1883664" y="0"/>
                </a:cubicBezTo>
                <a:cubicBezTo>
                  <a:pt x="2190587" y="36282"/>
                  <a:pt x="2187627" y="3391"/>
                  <a:pt x="2489127" y="0"/>
                </a:cubicBezTo>
                <a:cubicBezTo>
                  <a:pt x="2790627" y="-3391"/>
                  <a:pt x="2806534" y="10245"/>
                  <a:pt x="3094591" y="0"/>
                </a:cubicBezTo>
                <a:cubicBezTo>
                  <a:pt x="3382648" y="-10245"/>
                  <a:pt x="3652967" y="-19871"/>
                  <a:pt x="3901875" y="0"/>
                </a:cubicBezTo>
                <a:cubicBezTo>
                  <a:pt x="4150783" y="19871"/>
                  <a:pt x="4182237" y="-11621"/>
                  <a:pt x="4440065" y="0"/>
                </a:cubicBezTo>
                <a:cubicBezTo>
                  <a:pt x="4697893" y="11621"/>
                  <a:pt x="4914177" y="22074"/>
                  <a:pt x="5247349" y="0"/>
                </a:cubicBezTo>
                <a:cubicBezTo>
                  <a:pt x="5580521" y="-22074"/>
                  <a:pt x="5881655" y="8606"/>
                  <a:pt x="6054634" y="0"/>
                </a:cubicBezTo>
                <a:cubicBezTo>
                  <a:pt x="6227613" y="-8606"/>
                  <a:pt x="6428820" y="5149"/>
                  <a:pt x="6727371" y="0"/>
                </a:cubicBezTo>
                <a:cubicBezTo>
                  <a:pt x="6738356" y="183821"/>
                  <a:pt x="6734441" y="362915"/>
                  <a:pt x="6727371" y="553998"/>
                </a:cubicBezTo>
                <a:cubicBezTo>
                  <a:pt x="6381060" y="551207"/>
                  <a:pt x="6315181" y="524519"/>
                  <a:pt x="5987360" y="553998"/>
                </a:cubicBezTo>
                <a:cubicBezTo>
                  <a:pt x="5659539" y="583477"/>
                  <a:pt x="5342507" y="580339"/>
                  <a:pt x="5180076" y="553998"/>
                </a:cubicBezTo>
                <a:cubicBezTo>
                  <a:pt x="5017645" y="527657"/>
                  <a:pt x="4650184" y="521600"/>
                  <a:pt x="4372791" y="553998"/>
                </a:cubicBezTo>
                <a:cubicBezTo>
                  <a:pt x="4095399" y="586396"/>
                  <a:pt x="3959369" y="578688"/>
                  <a:pt x="3834601" y="553998"/>
                </a:cubicBezTo>
                <a:cubicBezTo>
                  <a:pt x="3709833" y="529309"/>
                  <a:pt x="3346362" y="545514"/>
                  <a:pt x="3161864" y="553998"/>
                </a:cubicBezTo>
                <a:cubicBezTo>
                  <a:pt x="2977366" y="562482"/>
                  <a:pt x="2742733" y="532032"/>
                  <a:pt x="2354580" y="553998"/>
                </a:cubicBezTo>
                <a:cubicBezTo>
                  <a:pt x="1966427" y="575964"/>
                  <a:pt x="2007452" y="522395"/>
                  <a:pt x="1681843" y="553998"/>
                </a:cubicBezTo>
                <a:cubicBezTo>
                  <a:pt x="1356234" y="585601"/>
                  <a:pt x="1392951" y="546018"/>
                  <a:pt x="1210927" y="553998"/>
                </a:cubicBezTo>
                <a:cubicBezTo>
                  <a:pt x="1028903" y="561978"/>
                  <a:pt x="908299" y="558823"/>
                  <a:pt x="672737" y="553998"/>
                </a:cubicBezTo>
                <a:cubicBezTo>
                  <a:pt x="437175" y="549174"/>
                  <a:pt x="201048" y="585453"/>
                  <a:pt x="0" y="553998"/>
                </a:cubicBezTo>
                <a:cubicBezTo>
                  <a:pt x="-6136" y="370293"/>
                  <a:pt x="24469" y="209410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NEE city: Rio de Janeiro, Brazil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3" name="Graphic 2" descr="Office worker female with solid fill">
            <a:extLst>
              <a:ext uri="{FF2B5EF4-FFF2-40B4-BE49-F238E27FC236}">
                <a16:creationId xmlns:a16="http://schemas.microsoft.com/office/drawing/2014/main" id="{A8E6C627-8B6F-BF04-8879-B92804D331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78289" y="384363"/>
            <a:ext cx="667797" cy="667797"/>
          </a:xfrm>
          <a:prstGeom prst="rect">
            <a:avLst/>
          </a:prstGeom>
        </p:spPr>
      </p:pic>
      <p:pic>
        <p:nvPicPr>
          <p:cNvPr id="18434" name="Picture 2" descr="slums Icon - Download slums Icon 172491 | Noun Project">
            <a:extLst>
              <a:ext uri="{FF2B5EF4-FFF2-40B4-BE49-F238E27FC236}">
                <a16:creationId xmlns:a16="http://schemas.microsoft.com/office/drawing/2014/main" id="{80D70A7C-3096-2AB8-92A3-C9E0B3627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926" y="6026687"/>
            <a:ext cx="1010401" cy="101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58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619794" y="120603"/>
            <a:ext cx="5303522" cy="553998"/>
          </a:xfrm>
          <a:custGeom>
            <a:avLst/>
            <a:gdLst>
              <a:gd name="connsiteX0" fmla="*/ 0 w 5303522"/>
              <a:gd name="connsiteY0" fmla="*/ 0 h 553998"/>
              <a:gd name="connsiteX1" fmla="*/ 556870 w 5303522"/>
              <a:gd name="connsiteY1" fmla="*/ 0 h 553998"/>
              <a:gd name="connsiteX2" fmla="*/ 1272845 w 5303522"/>
              <a:gd name="connsiteY2" fmla="*/ 0 h 553998"/>
              <a:gd name="connsiteX3" fmla="*/ 1882750 w 5303522"/>
              <a:gd name="connsiteY3" fmla="*/ 0 h 553998"/>
              <a:gd name="connsiteX4" fmla="*/ 2439620 w 5303522"/>
              <a:gd name="connsiteY4" fmla="*/ 0 h 553998"/>
              <a:gd name="connsiteX5" fmla="*/ 3155596 w 5303522"/>
              <a:gd name="connsiteY5" fmla="*/ 0 h 553998"/>
              <a:gd name="connsiteX6" fmla="*/ 3818536 w 5303522"/>
              <a:gd name="connsiteY6" fmla="*/ 0 h 553998"/>
              <a:gd name="connsiteX7" fmla="*/ 4481476 w 5303522"/>
              <a:gd name="connsiteY7" fmla="*/ 0 h 553998"/>
              <a:gd name="connsiteX8" fmla="*/ 5303522 w 5303522"/>
              <a:gd name="connsiteY8" fmla="*/ 0 h 553998"/>
              <a:gd name="connsiteX9" fmla="*/ 5303522 w 5303522"/>
              <a:gd name="connsiteY9" fmla="*/ 553998 h 553998"/>
              <a:gd name="connsiteX10" fmla="*/ 4746652 w 5303522"/>
              <a:gd name="connsiteY10" fmla="*/ 553998 h 553998"/>
              <a:gd name="connsiteX11" fmla="*/ 4242818 w 5303522"/>
              <a:gd name="connsiteY11" fmla="*/ 553998 h 553998"/>
              <a:gd name="connsiteX12" fmla="*/ 3526842 w 5303522"/>
              <a:gd name="connsiteY12" fmla="*/ 553998 h 553998"/>
              <a:gd name="connsiteX13" fmla="*/ 2969972 w 5303522"/>
              <a:gd name="connsiteY13" fmla="*/ 553998 h 553998"/>
              <a:gd name="connsiteX14" fmla="*/ 2253997 w 5303522"/>
              <a:gd name="connsiteY14" fmla="*/ 553998 h 553998"/>
              <a:gd name="connsiteX15" fmla="*/ 1484986 w 5303522"/>
              <a:gd name="connsiteY15" fmla="*/ 553998 h 553998"/>
              <a:gd name="connsiteX16" fmla="*/ 875081 w 5303522"/>
              <a:gd name="connsiteY16" fmla="*/ 553998 h 553998"/>
              <a:gd name="connsiteX17" fmla="*/ 0 w 5303522"/>
              <a:gd name="connsiteY17" fmla="*/ 553998 h 553998"/>
              <a:gd name="connsiteX18" fmla="*/ 0 w 5303522"/>
              <a:gd name="connsiteY18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03522" h="553998" fill="none" extrusionOk="0">
                <a:moveTo>
                  <a:pt x="0" y="0"/>
                </a:moveTo>
                <a:cubicBezTo>
                  <a:pt x="191807" y="-19560"/>
                  <a:pt x="373092" y="14032"/>
                  <a:pt x="556870" y="0"/>
                </a:cubicBezTo>
                <a:cubicBezTo>
                  <a:pt x="740648" y="-14032"/>
                  <a:pt x="1109645" y="5886"/>
                  <a:pt x="1272845" y="0"/>
                </a:cubicBezTo>
                <a:cubicBezTo>
                  <a:pt x="1436045" y="-5886"/>
                  <a:pt x="1723352" y="-21940"/>
                  <a:pt x="1882750" y="0"/>
                </a:cubicBezTo>
                <a:cubicBezTo>
                  <a:pt x="2042148" y="21940"/>
                  <a:pt x="2301876" y="-24779"/>
                  <a:pt x="2439620" y="0"/>
                </a:cubicBezTo>
                <a:cubicBezTo>
                  <a:pt x="2577364" y="24779"/>
                  <a:pt x="2935493" y="-7111"/>
                  <a:pt x="3155596" y="0"/>
                </a:cubicBezTo>
                <a:cubicBezTo>
                  <a:pt x="3375699" y="7111"/>
                  <a:pt x="3528028" y="24519"/>
                  <a:pt x="3818536" y="0"/>
                </a:cubicBezTo>
                <a:cubicBezTo>
                  <a:pt x="4109044" y="-24519"/>
                  <a:pt x="4161761" y="-18720"/>
                  <a:pt x="4481476" y="0"/>
                </a:cubicBezTo>
                <a:cubicBezTo>
                  <a:pt x="4801191" y="18720"/>
                  <a:pt x="5011128" y="27308"/>
                  <a:pt x="5303522" y="0"/>
                </a:cubicBezTo>
                <a:cubicBezTo>
                  <a:pt x="5313682" y="229019"/>
                  <a:pt x="5292364" y="428898"/>
                  <a:pt x="5303522" y="553998"/>
                </a:cubicBezTo>
                <a:cubicBezTo>
                  <a:pt x="5132452" y="536211"/>
                  <a:pt x="4953393" y="554424"/>
                  <a:pt x="4746652" y="553998"/>
                </a:cubicBezTo>
                <a:cubicBezTo>
                  <a:pt x="4539911" y="553573"/>
                  <a:pt x="4361263" y="542878"/>
                  <a:pt x="4242818" y="553998"/>
                </a:cubicBezTo>
                <a:cubicBezTo>
                  <a:pt x="4124373" y="565118"/>
                  <a:pt x="3755664" y="557755"/>
                  <a:pt x="3526842" y="553998"/>
                </a:cubicBezTo>
                <a:cubicBezTo>
                  <a:pt x="3298020" y="550241"/>
                  <a:pt x="3164474" y="539623"/>
                  <a:pt x="2969972" y="553998"/>
                </a:cubicBezTo>
                <a:cubicBezTo>
                  <a:pt x="2775470" y="568374"/>
                  <a:pt x="2608537" y="537760"/>
                  <a:pt x="2253997" y="553998"/>
                </a:cubicBezTo>
                <a:cubicBezTo>
                  <a:pt x="1899457" y="570236"/>
                  <a:pt x="1754829" y="569686"/>
                  <a:pt x="1484986" y="553998"/>
                </a:cubicBezTo>
                <a:cubicBezTo>
                  <a:pt x="1215143" y="538310"/>
                  <a:pt x="1060609" y="530926"/>
                  <a:pt x="875081" y="553998"/>
                </a:cubicBezTo>
                <a:cubicBezTo>
                  <a:pt x="689553" y="577070"/>
                  <a:pt x="188846" y="560938"/>
                  <a:pt x="0" y="553998"/>
                </a:cubicBezTo>
                <a:cubicBezTo>
                  <a:pt x="-14566" y="384249"/>
                  <a:pt x="16546" y="261948"/>
                  <a:pt x="0" y="0"/>
                </a:cubicBezTo>
                <a:close/>
              </a:path>
              <a:path w="5303522" h="553998" stroke="0" extrusionOk="0">
                <a:moveTo>
                  <a:pt x="0" y="0"/>
                </a:moveTo>
                <a:cubicBezTo>
                  <a:pt x="181149" y="2038"/>
                  <a:pt x="442175" y="-27591"/>
                  <a:pt x="609905" y="0"/>
                </a:cubicBezTo>
                <a:cubicBezTo>
                  <a:pt x="777636" y="27591"/>
                  <a:pt x="941202" y="20344"/>
                  <a:pt x="1113740" y="0"/>
                </a:cubicBezTo>
                <a:cubicBezTo>
                  <a:pt x="1286279" y="-20344"/>
                  <a:pt x="1723309" y="-26477"/>
                  <a:pt x="1882750" y="0"/>
                </a:cubicBezTo>
                <a:cubicBezTo>
                  <a:pt x="2042191" y="26477"/>
                  <a:pt x="2268469" y="-14020"/>
                  <a:pt x="2492655" y="0"/>
                </a:cubicBezTo>
                <a:cubicBezTo>
                  <a:pt x="2716842" y="14020"/>
                  <a:pt x="2822633" y="27292"/>
                  <a:pt x="3102560" y="0"/>
                </a:cubicBezTo>
                <a:cubicBezTo>
                  <a:pt x="3382488" y="-27292"/>
                  <a:pt x="3489744" y="-31235"/>
                  <a:pt x="3871571" y="0"/>
                </a:cubicBezTo>
                <a:cubicBezTo>
                  <a:pt x="4253398" y="31235"/>
                  <a:pt x="4298623" y="20664"/>
                  <a:pt x="4428441" y="0"/>
                </a:cubicBezTo>
                <a:cubicBezTo>
                  <a:pt x="4558259" y="-20664"/>
                  <a:pt x="5018412" y="43534"/>
                  <a:pt x="5303522" y="0"/>
                </a:cubicBezTo>
                <a:cubicBezTo>
                  <a:pt x="5309437" y="180179"/>
                  <a:pt x="5282273" y="391482"/>
                  <a:pt x="5303522" y="553998"/>
                </a:cubicBezTo>
                <a:cubicBezTo>
                  <a:pt x="5082753" y="554166"/>
                  <a:pt x="4993376" y="559810"/>
                  <a:pt x="4746652" y="553998"/>
                </a:cubicBezTo>
                <a:cubicBezTo>
                  <a:pt x="4499928" y="548187"/>
                  <a:pt x="4368650" y="528523"/>
                  <a:pt x="4083712" y="553998"/>
                </a:cubicBezTo>
                <a:cubicBezTo>
                  <a:pt x="3798774" y="579473"/>
                  <a:pt x="3732174" y="545683"/>
                  <a:pt x="3473807" y="553998"/>
                </a:cubicBezTo>
                <a:cubicBezTo>
                  <a:pt x="3215440" y="562313"/>
                  <a:pt x="3056856" y="565713"/>
                  <a:pt x="2704796" y="553998"/>
                </a:cubicBezTo>
                <a:cubicBezTo>
                  <a:pt x="2352736" y="542283"/>
                  <a:pt x="2319448" y="564967"/>
                  <a:pt x="1935786" y="553998"/>
                </a:cubicBezTo>
                <a:cubicBezTo>
                  <a:pt x="1552124" y="543030"/>
                  <a:pt x="1532620" y="535244"/>
                  <a:pt x="1378916" y="553998"/>
                </a:cubicBezTo>
                <a:cubicBezTo>
                  <a:pt x="1225212" y="572753"/>
                  <a:pt x="1044281" y="575893"/>
                  <a:pt x="715975" y="553998"/>
                </a:cubicBezTo>
                <a:cubicBezTo>
                  <a:pt x="387669" y="532103"/>
                  <a:pt x="303768" y="562654"/>
                  <a:pt x="0" y="553998"/>
                </a:cubicBezTo>
                <a:cubicBezTo>
                  <a:pt x="-20589" y="313102"/>
                  <a:pt x="-6318" y="253366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HIC city: London, UK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40A96-CBB1-00FF-73E9-9A4A8CA5BAB2}"/>
              </a:ext>
            </a:extLst>
          </p:cNvPr>
          <p:cNvSpPr/>
          <p:nvPr/>
        </p:nvSpPr>
        <p:spPr>
          <a:xfrm>
            <a:off x="111527" y="745275"/>
            <a:ext cx="4120839" cy="31085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7030A0"/>
                </a:solidFill>
                <a:latin typeface=""/>
              </a:rPr>
              <a:t>Importance of London:</a:t>
            </a:r>
            <a:endParaRPr lang="en-GB" sz="7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Capital city (8.8 million people)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22% of UK’s GDP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Has 1/3 of universities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5 million jobs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Global financial centre world (Square Mile)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3 major airports (Heathrow, Gatwick and Stansted)</a:t>
            </a:r>
          </a:p>
        </p:txBody>
      </p:sp>
      <p:pic>
        <p:nvPicPr>
          <p:cNvPr id="7" name="Graphic 6" descr="Marker with solid fill">
            <a:extLst>
              <a:ext uri="{FF2B5EF4-FFF2-40B4-BE49-F238E27FC236}">
                <a16:creationId xmlns:a16="http://schemas.microsoft.com/office/drawing/2014/main" id="{CF6B1F3D-ECE4-5152-B690-8BF065337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67027"/>
            <a:ext cx="667797" cy="6677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A7898E-5CF1-441A-C9B2-0AC471A69107}"/>
              </a:ext>
            </a:extLst>
          </p:cNvPr>
          <p:cNvSpPr/>
          <p:nvPr/>
        </p:nvSpPr>
        <p:spPr>
          <a:xfrm>
            <a:off x="102971" y="3924492"/>
            <a:ext cx="4044742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rgbClr val="00B050"/>
                </a:solidFill>
                <a:latin typeface=""/>
              </a:rPr>
              <a:t>Migration:</a:t>
            </a:r>
          </a:p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Migration has changed the character of London (45% of population are immigrants)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Skilled and motivated workforce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Language barriers with workers/ schools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Enriched culture/ ethnic diversity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Pressure on housing/ services</a:t>
            </a:r>
          </a:p>
        </p:txBody>
      </p:sp>
      <p:pic>
        <p:nvPicPr>
          <p:cNvPr id="9" name="Graphic 8" descr="Luggage with solid fill">
            <a:extLst>
              <a:ext uri="{FF2B5EF4-FFF2-40B4-BE49-F238E27FC236}">
                <a16:creationId xmlns:a16="http://schemas.microsoft.com/office/drawing/2014/main" id="{9E46C49C-9DC9-571A-428F-8C2DC4B3C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3834" y="3571795"/>
            <a:ext cx="705394" cy="7053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A1985CE-BA59-8CE3-6E69-E4B956E6C641}"/>
              </a:ext>
            </a:extLst>
          </p:cNvPr>
          <p:cNvSpPr/>
          <p:nvPr/>
        </p:nvSpPr>
        <p:spPr>
          <a:xfrm>
            <a:off x="4309229" y="827197"/>
            <a:ext cx="4683564" cy="35086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2060"/>
                </a:solidFill>
                <a:latin typeface=""/>
              </a:rPr>
              <a:t>Opportunities:</a:t>
            </a:r>
            <a:endParaRPr lang="en-GB" sz="800" b="1" dirty="0">
              <a:solidFill>
                <a:srgbClr val="00206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Cultural/ tourist attractions: London Eye/Big Ben/ Buckingham Palace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Highly skilled workforce in tertiary/ quaternary jobs (finance/ research)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Ethnic diversity (food, languages, religions, Notting Hill Carnival)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Integrated transport (Oyster card, guided bus lanes, underground)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Urban greening (Olympic Park)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487B54B-5F8F-D8FC-E15B-8F21888968CA}"/>
              </a:ext>
            </a:extLst>
          </p:cNvPr>
          <p:cNvSpPr/>
          <p:nvPr/>
        </p:nvSpPr>
        <p:spPr>
          <a:xfrm>
            <a:off x="4253198" y="4374146"/>
            <a:ext cx="4787831" cy="24314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accent3">
                    <a:lumMod val="50000"/>
                  </a:schemeClr>
                </a:solidFill>
                <a:latin typeface=""/>
              </a:rPr>
              <a:t>Challenges</a:t>
            </a:r>
            <a:r>
              <a:rPr lang="en-GB" sz="2000" b="1" dirty="0">
                <a:solidFill>
                  <a:srgbClr val="7030A0"/>
                </a:solidFill>
                <a:latin typeface=""/>
              </a:rPr>
              <a:t>:</a:t>
            </a:r>
            <a:endParaRPr lang="en-GB" sz="7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Deprivation in boroughs like Newham (live 8 years less than Kensington)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High cost of housing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Dereliction (run down areas)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Commuter settlements (traffic congestion/ air pollution) </a:t>
            </a:r>
          </a:p>
        </p:txBody>
      </p:sp>
      <p:pic>
        <p:nvPicPr>
          <p:cNvPr id="15" name="Graphic 14" descr="Car with solid fill">
            <a:extLst>
              <a:ext uri="{FF2B5EF4-FFF2-40B4-BE49-F238E27FC236}">
                <a16:creationId xmlns:a16="http://schemas.microsoft.com/office/drawing/2014/main" id="{757D5630-CD26-3AFC-EFAF-4418B4DB8B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24996" y="4154547"/>
            <a:ext cx="667797" cy="667797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4BFE832A-56CC-4CBA-AC4C-3B37683E253D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097" y="367027"/>
            <a:ext cx="795209" cy="63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84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11772" y="130628"/>
            <a:ext cx="8874490" cy="553998"/>
          </a:xfrm>
          <a:custGeom>
            <a:avLst/>
            <a:gdLst>
              <a:gd name="connsiteX0" fmla="*/ 0 w 8874490"/>
              <a:gd name="connsiteY0" fmla="*/ 0 h 553998"/>
              <a:gd name="connsiteX1" fmla="*/ 593908 w 8874490"/>
              <a:gd name="connsiteY1" fmla="*/ 0 h 553998"/>
              <a:gd name="connsiteX2" fmla="*/ 1276561 w 8874490"/>
              <a:gd name="connsiteY2" fmla="*/ 0 h 553998"/>
              <a:gd name="connsiteX3" fmla="*/ 2047959 w 8874490"/>
              <a:gd name="connsiteY3" fmla="*/ 0 h 553998"/>
              <a:gd name="connsiteX4" fmla="*/ 2641867 w 8874490"/>
              <a:gd name="connsiteY4" fmla="*/ 0 h 553998"/>
              <a:gd name="connsiteX5" fmla="*/ 3324520 w 8874490"/>
              <a:gd name="connsiteY5" fmla="*/ 0 h 553998"/>
              <a:gd name="connsiteX6" fmla="*/ 4184663 w 8874490"/>
              <a:gd name="connsiteY6" fmla="*/ 0 h 553998"/>
              <a:gd name="connsiteX7" fmla="*/ 4689827 w 8874490"/>
              <a:gd name="connsiteY7" fmla="*/ 0 h 553998"/>
              <a:gd name="connsiteX8" fmla="*/ 5461225 w 8874490"/>
              <a:gd name="connsiteY8" fmla="*/ 0 h 553998"/>
              <a:gd name="connsiteX9" fmla="*/ 5966388 w 8874490"/>
              <a:gd name="connsiteY9" fmla="*/ 0 h 553998"/>
              <a:gd name="connsiteX10" fmla="*/ 6649041 w 8874490"/>
              <a:gd name="connsiteY10" fmla="*/ 0 h 553998"/>
              <a:gd name="connsiteX11" fmla="*/ 7420439 w 8874490"/>
              <a:gd name="connsiteY11" fmla="*/ 0 h 553998"/>
              <a:gd name="connsiteX12" fmla="*/ 7836857 w 8874490"/>
              <a:gd name="connsiteY12" fmla="*/ 0 h 553998"/>
              <a:gd name="connsiteX13" fmla="*/ 8253276 w 8874490"/>
              <a:gd name="connsiteY13" fmla="*/ 0 h 553998"/>
              <a:gd name="connsiteX14" fmla="*/ 8874490 w 8874490"/>
              <a:gd name="connsiteY14" fmla="*/ 0 h 553998"/>
              <a:gd name="connsiteX15" fmla="*/ 8874490 w 8874490"/>
              <a:gd name="connsiteY15" fmla="*/ 553998 h 553998"/>
              <a:gd name="connsiteX16" fmla="*/ 8103092 w 8874490"/>
              <a:gd name="connsiteY16" fmla="*/ 553998 h 553998"/>
              <a:gd name="connsiteX17" fmla="*/ 7420439 w 8874490"/>
              <a:gd name="connsiteY17" fmla="*/ 553998 h 553998"/>
              <a:gd name="connsiteX18" fmla="*/ 6826531 w 8874490"/>
              <a:gd name="connsiteY18" fmla="*/ 553998 h 553998"/>
              <a:gd name="connsiteX19" fmla="*/ 6055133 w 8874490"/>
              <a:gd name="connsiteY19" fmla="*/ 553998 h 553998"/>
              <a:gd name="connsiteX20" fmla="*/ 5372480 w 8874490"/>
              <a:gd name="connsiteY20" fmla="*/ 553998 h 553998"/>
              <a:gd name="connsiteX21" fmla="*/ 4512337 w 8874490"/>
              <a:gd name="connsiteY21" fmla="*/ 553998 h 553998"/>
              <a:gd name="connsiteX22" fmla="*/ 3652194 w 8874490"/>
              <a:gd name="connsiteY22" fmla="*/ 553998 h 553998"/>
              <a:gd name="connsiteX23" fmla="*/ 2880796 w 8874490"/>
              <a:gd name="connsiteY23" fmla="*/ 553998 h 553998"/>
              <a:gd name="connsiteX24" fmla="*/ 2109398 w 8874490"/>
              <a:gd name="connsiteY24" fmla="*/ 553998 h 553998"/>
              <a:gd name="connsiteX25" fmla="*/ 1338000 w 8874490"/>
              <a:gd name="connsiteY25" fmla="*/ 553998 h 553998"/>
              <a:gd name="connsiteX26" fmla="*/ 832837 w 8874490"/>
              <a:gd name="connsiteY26" fmla="*/ 553998 h 553998"/>
              <a:gd name="connsiteX27" fmla="*/ 0 w 8874490"/>
              <a:gd name="connsiteY27" fmla="*/ 553998 h 553998"/>
              <a:gd name="connsiteX28" fmla="*/ 0 w 8874490"/>
              <a:gd name="connsiteY28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874490" h="553998" fill="none" extrusionOk="0">
                <a:moveTo>
                  <a:pt x="0" y="0"/>
                </a:moveTo>
                <a:cubicBezTo>
                  <a:pt x="145627" y="5601"/>
                  <a:pt x="301645" y="-29054"/>
                  <a:pt x="593908" y="0"/>
                </a:cubicBezTo>
                <a:cubicBezTo>
                  <a:pt x="886171" y="29054"/>
                  <a:pt x="1085896" y="21582"/>
                  <a:pt x="1276561" y="0"/>
                </a:cubicBezTo>
                <a:cubicBezTo>
                  <a:pt x="1467226" y="-21582"/>
                  <a:pt x="1681265" y="-106"/>
                  <a:pt x="2047959" y="0"/>
                </a:cubicBezTo>
                <a:cubicBezTo>
                  <a:pt x="2414653" y="106"/>
                  <a:pt x="2465609" y="-26773"/>
                  <a:pt x="2641867" y="0"/>
                </a:cubicBezTo>
                <a:cubicBezTo>
                  <a:pt x="2818125" y="26773"/>
                  <a:pt x="3107992" y="21289"/>
                  <a:pt x="3324520" y="0"/>
                </a:cubicBezTo>
                <a:cubicBezTo>
                  <a:pt x="3541048" y="-21289"/>
                  <a:pt x="3990414" y="-861"/>
                  <a:pt x="4184663" y="0"/>
                </a:cubicBezTo>
                <a:cubicBezTo>
                  <a:pt x="4378912" y="861"/>
                  <a:pt x="4560819" y="20618"/>
                  <a:pt x="4689827" y="0"/>
                </a:cubicBezTo>
                <a:cubicBezTo>
                  <a:pt x="4818835" y="-20618"/>
                  <a:pt x="5130359" y="9409"/>
                  <a:pt x="5461225" y="0"/>
                </a:cubicBezTo>
                <a:cubicBezTo>
                  <a:pt x="5792091" y="-9409"/>
                  <a:pt x="5822769" y="-6421"/>
                  <a:pt x="5966388" y="0"/>
                </a:cubicBezTo>
                <a:cubicBezTo>
                  <a:pt x="6110007" y="6421"/>
                  <a:pt x="6462505" y="2706"/>
                  <a:pt x="6649041" y="0"/>
                </a:cubicBezTo>
                <a:cubicBezTo>
                  <a:pt x="6835577" y="-2706"/>
                  <a:pt x="7104985" y="-6663"/>
                  <a:pt x="7420439" y="0"/>
                </a:cubicBezTo>
                <a:cubicBezTo>
                  <a:pt x="7735893" y="6663"/>
                  <a:pt x="7746114" y="-20240"/>
                  <a:pt x="7836857" y="0"/>
                </a:cubicBezTo>
                <a:cubicBezTo>
                  <a:pt x="7927600" y="20240"/>
                  <a:pt x="8143737" y="13414"/>
                  <a:pt x="8253276" y="0"/>
                </a:cubicBezTo>
                <a:cubicBezTo>
                  <a:pt x="8362815" y="-13414"/>
                  <a:pt x="8716386" y="-7797"/>
                  <a:pt x="8874490" y="0"/>
                </a:cubicBezTo>
                <a:cubicBezTo>
                  <a:pt x="8886544" y="126027"/>
                  <a:pt x="8887146" y="340028"/>
                  <a:pt x="8874490" y="553998"/>
                </a:cubicBezTo>
                <a:cubicBezTo>
                  <a:pt x="8708748" y="561342"/>
                  <a:pt x="8442163" y="519532"/>
                  <a:pt x="8103092" y="553998"/>
                </a:cubicBezTo>
                <a:cubicBezTo>
                  <a:pt x="7764021" y="588464"/>
                  <a:pt x="7577502" y="578585"/>
                  <a:pt x="7420439" y="553998"/>
                </a:cubicBezTo>
                <a:cubicBezTo>
                  <a:pt x="7263376" y="529411"/>
                  <a:pt x="7057094" y="573214"/>
                  <a:pt x="6826531" y="553998"/>
                </a:cubicBezTo>
                <a:cubicBezTo>
                  <a:pt x="6595968" y="534782"/>
                  <a:pt x="6319296" y="545664"/>
                  <a:pt x="6055133" y="553998"/>
                </a:cubicBezTo>
                <a:cubicBezTo>
                  <a:pt x="5790970" y="562332"/>
                  <a:pt x="5705618" y="555767"/>
                  <a:pt x="5372480" y="553998"/>
                </a:cubicBezTo>
                <a:cubicBezTo>
                  <a:pt x="5039342" y="552229"/>
                  <a:pt x="4692870" y="558653"/>
                  <a:pt x="4512337" y="553998"/>
                </a:cubicBezTo>
                <a:cubicBezTo>
                  <a:pt x="4331804" y="549343"/>
                  <a:pt x="3959033" y="538671"/>
                  <a:pt x="3652194" y="553998"/>
                </a:cubicBezTo>
                <a:cubicBezTo>
                  <a:pt x="3345355" y="569325"/>
                  <a:pt x="3062819" y="578563"/>
                  <a:pt x="2880796" y="553998"/>
                </a:cubicBezTo>
                <a:cubicBezTo>
                  <a:pt x="2698773" y="529433"/>
                  <a:pt x="2306698" y="562609"/>
                  <a:pt x="2109398" y="553998"/>
                </a:cubicBezTo>
                <a:cubicBezTo>
                  <a:pt x="1912098" y="545387"/>
                  <a:pt x="1567073" y="589884"/>
                  <a:pt x="1338000" y="553998"/>
                </a:cubicBezTo>
                <a:cubicBezTo>
                  <a:pt x="1108927" y="518112"/>
                  <a:pt x="955504" y="548502"/>
                  <a:pt x="832837" y="553998"/>
                </a:cubicBezTo>
                <a:cubicBezTo>
                  <a:pt x="710170" y="559494"/>
                  <a:pt x="381688" y="591074"/>
                  <a:pt x="0" y="553998"/>
                </a:cubicBezTo>
                <a:cubicBezTo>
                  <a:pt x="-14730" y="352743"/>
                  <a:pt x="-23224" y="237631"/>
                  <a:pt x="0" y="0"/>
                </a:cubicBezTo>
                <a:close/>
              </a:path>
              <a:path w="8874490" h="553998" stroke="0" extrusionOk="0">
                <a:moveTo>
                  <a:pt x="0" y="0"/>
                </a:moveTo>
                <a:cubicBezTo>
                  <a:pt x="119106" y="8572"/>
                  <a:pt x="472147" y="18719"/>
                  <a:pt x="593908" y="0"/>
                </a:cubicBezTo>
                <a:cubicBezTo>
                  <a:pt x="715669" y="-18719"/>
                  <a:pt x="918680" y="-19047"/>
                  <a:pt x="1010327" y="0"/>
                </a:cubicBezTo>
                <a:cubicBezTo>
                  <a:pt x="1101974" y="19047"/>
                  <a:pt x="1441163" y="22954"/>
                  <a:pt x="1870469" y="0"/>
                </a:cubicBezTo>
                <a:cubicBezTo>
                  <a:pt x="2299775" y="-22954"/>
                  <a:pt x="2304924" y="29146"/>
                  <a:pt x="2464378" y="0"/>
                </a:cubicBezTo>
                <a:cubicBezTo>
                  <a:pt x="2623832" y="-29146"/>
                  <a:pt x="2848923" y="-8371"/>
                  <a:pt x="3058286" y="0"/>
                </a:cubicBezTo>
                <a:cubicBezTo>
                  <a:pt x="3267649" y="8371"/>
                  <a:pt x="3625209" y="15483"/>
                  <a:pt x="3918429" y="0"/>
                </a:cubicBezTo>
                <a:cubicBezTo>
                  <a:pt x="4211649" y="-15483"/>
                  <a:pt x="4261120" y="-9747"/>
                  <a:pt x="4423592" y="0"/>
                </a:cubicBezTo>
                <a:cubicBezTo>
                  <a:pt x="4586064" y="9747"/>
                  <a:pt x="4875035" y="-8968"/>
                  <a:pt x="5283735" y="0"/>
                </a:cubicBezTo>
                <a:cubicBezTo>
                  <a:pt x="5692435" y="8968"/>
                  <a:pt x="5751549" y="32341"/>
                  <a:pt x="6143878" y="0"/>
                </a:cubicBezTo>
                <a:cubicBezTo>
                  <a:pt x="6536207" y="-32341"/>
                  <a:pt x="6644245" y="-9875"/>
                  <a:pt x="6826531" y="0"/>
                </a:cubicBezTo>
                <a:cubicBezTo>
                  <a:pt x="7008817" y="9875"/>
                  <a:pt x="7313469" y="-18647"/>
                  <a:pt x="7686674" y="0"/>
                </a:cubicBezTo>
                <a:cubicBezTo>
                  <a:pt x="8059879" y="18647"/>
                  <a:pt x="8010472" y="-26824"/>
                  <a:pt x="8280582" y="0"/>
                </a:cubicBezTo>
                <a:cubicBezTo>
                  <a:pt x="8550692" y="26824"/>
                  <a:pt x="8724801" y="6593"/>
                  <a:pt x="8874490" y="0"/>
                </a:cubicBezTo>
                <a:cubicBezTo>
                  <a:pt x="8887551" y="124937"/>
                  <a:pt x="8872988" y="309631"/>
                  <a:pt x="8874490" y="553998"/>
                </a:cubicBezTo>
                <a:cubicBezTo>
                  <a:pt x="8733862" y="584549"/>
                  <a:pt x="8439692" y="526156"/>
                  <a:pt x="8191837" y="553998"/>
                </a:cubicBezTo>
                <a:cubicBezTo>
                  <a:pt x="7943982" y="581840"/>
                  <a:pt x="7831068" y="546550"/>
                  <a:pt x="7509184" y="553998"/>
                </a:cubicBezTo>
                <a:cubicBezTo>
                  <a:pt x="7187300" y="561446"/>
                  <a:pt x="7024492" y="551826"/>
                  <a:pt x="6649041" y="553998"/>
                </a:cubicBezTo>
                <a:cubicBezTo>
                  <a:pt x="6273590" y="556170"/>
                  <a:pt x="6188835" y="571238"/>
                  <a:pt x="5966388" y="553998"/>
                </a:cubicBezTo>
                <a:cubicBezTo>
                  <a:pt x="5743941" y="536758"/>
                  <a:pt x="5735157" y="571307"/>
                  <a:pt x="5549970" y="553998"/>
                </a:cubicBezTo>
                <a:cubicBezTo>
                  <a:pt x="5364783" y="536689"/>
                  <a:pt x="5215674" y="573690"/>
                  <a:pt x="5044806" y="553998"/>
                </a:cubicBezTo>
                <a:cubicBezTo>
                  <a:pt x="4873938" y="534306"/>
                  <a:pt x="4452655" y="562232"/>
                  <a:pt x="4184663" y="553998"/>
                </a:cubicBezTo>
                <a:cubicBezTo>
                  <a:pt x="3916671" y="545764"/>
                  <a:pt x="3780899" y="585031"/>
                  <a:pt x="3502010" y="553998"/>
                </a:cubicBezTo>
                <a:cubicBezTo>
                  <a:pt x="3223121" y="522965"/>
                  <a:pt x="3178570" y="577459"/>
                  <a:pt x="2996847" y="553998"/>
                </a:cubicBezTo>
                <a:cubicBezTo>
                  <a:pt x="2815124" y="530537"/>
                  <a:pt x="2479998" y="527807"/>
                  <a:pt x="2314194" y="553998"/>
                </a:cubicBezTo>
                <a:cubicBezTo>
                  <a:pt x="2148390" y="580189"/>
                  <a:pt x="2010408" y="545073"/>
                  <a:pt x="1897776" y="553998"/>
                </a:cubicBezTo>
                <a:cubicBezTo>
                  <a:pt x="1785144" y="562923"/>
                  <a:pt x="1582737" y="561204"/>
                  <a:pt x="1481357" y="553998"/>
                </a:cubicBezTo>
                <a:cubicBezTo>
                  <a:pt x="1379977" y="546792"/>
                  <a:pt x="987678" y="580848"/>
                  <a:pt x="798704" y="553998"/>
                </a:cubicBezTo>
                <a:cubicBezTo>
                  <a:pt x="609730" y="527148"/>
                  <a:pt x="389681" y="531659"/>
                  <a:pt x="0" y="553998"/>
                </a:cubicBezTo>
                <a:cubicBezTo>
                  <a:pt x="11158" y="291299"/>
                  <a:pt x="3950" y="119564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Urban regeneration: London Olympics 2012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710EA8-BF56-A57C-E6E8-BF7C2D68BA18}"/>
              </a:ext>
            </a:extLst>
          </p:cNvPr>
          <p:cNvSpPr/>
          <p:nvPr/>
        </p:nvSpPr>
        <p:spPr>
          <a:xfrm>
            <a:off x="124472" y="769950"/>
            <a:ext cx="886178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Urban regeneration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means to revive and bring new life to an area, either renewing (improving) or redeveloping (demolishing and starting again)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5BC167-0177-CB32-7B60-75D650983AB0}"/>
              </a:ext>
            </a:extLst>
          </p:cNvPr>
          <p:cNvSpPr/>
          <p:nvPr/>
        </p:nvSpPr>
        <p:spPr>
          <a:xfrm>
            <a:off x="223054" y="2030203"/>
            <a:ext cx="8763208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Stratford, East London= brownfield site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, once used for industry. Renamed the Queen Elizabeth Olympic Park</a:t>
            </a:r>
          </a:p>
        </p:txBody>
      </p:sp>
      <p:pic>
        <p:nvPicPr>
          <p:cNvPr id="9" name="Graphic 8" descr="Production with solid fill">
            <a:extLst>
              <a:ext uri="{FF2B5EF4-FFF2-40B4-BE49-F238E27FC236}">
                <a16:creationId xmlns:a16="http://schemas.microsoft.com/office/drawing/2014/main" id="{8D7D90F9-03F2-ECE8-9D81-C48A91BC6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44986" y="1359319"/>
            <a:ext cx="752098" cy="75209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423E7E8-F32E-4E45-524C-9FC27E0F1531}"/>
              </a:ext>
            </a:extLst>
          </p:cNvPr>
          <p:cNvSpPr/>
          <p:nvPr/>
        </p:nvSpPr>
        <p:spPr>
          <a:xfrm>
            <a:off x="124472" y="2923154"/>
            <a:ext cx="5432686" cy="1446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200" b="1" dirty="0">
                <a:solidFill>
                  <a:srgbClr val="0070C0"/>
                </a:solidFill>
                <a:latin typeface=""/>
                <a:cs typeface="Calibri" panose="020F0502020204030204" pitchFamily="34" charset="0"/>
              </a:rPr>
              <a:t>Reasons for regeneration: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Visual pollution from derelict buildings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High levels of unemployment/ deprivation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Poor levels of health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E59D75-9342-AE0E-A838-B645C852F3D7}"/>
              </a:ext>
            </a:extLst>
          </p:cNvPr>
          <p:cNvSpPr/>
          <p:nvPr/>
        </p:nvSpPr>
        <p:spPr>
          <a:xfrm>
            <a:off x="111772" y="4426370"/>
            <a:ext cx="8960372" cy="2339102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000" b="1" dirty="0">
                <a:solidFill>
                  <a:srgbClr val="FF0000"/>
                </a:solidFill>
                <a:latin typeface=""/>
                <a:cs typeface="Calibri" panose="020F0502020204030204" pitchFamily="34" charset="0"/>
              </a:rPr>
              <a:t>Features: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100" b="1" dirty="0">
                <a:latin typeface="Calibri" panose="020F0502020204030204" pitchFamily="34" charset="0"/>
                <a:cs typeface="Calibri" panose="020F0502020204030204" pitchFamily="34" charset="0"/>
              </a:rPr>
              <a:t>Social: </a:t>
            </a:r>
            <a:r>
              <a:rPr lang="en-GB" sz="2100" dirty="0">
                <a:latin typeface="Calibri" panose="020F0502020204030204" pitchFamily="34" charset="0"/>
                <a:cs typeface="Calibri" panose="020F0502020204030204" pitchFamily="34" charset="0"/>
              </a:rPr>
              <a:t>33,000 homes (1/3 affordable), 5 new neighbourhoods, green space, new academy for students aged 3-18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100" b="1" dirty="0">
                <a:latin typeface="Calibri" panose="020F0502020204030204" pitchFamily="34" charset="0"/>
                <a:cs typeface="Calibri" panose="020F0502020204030204" pitchFamily="34" charset="0"/>
              </a:rPr>
              <a:t>Economic: </a:t>
            </a:r>
            <a:r>
              <a:rPr lang="en-GB" sz="2100" dirty="0">
                <a:latin typeface="Calibri" panose="020F0502020204030204" pitchFamily="34" charset="0"/>
                <a:cs typeface="Calibri" panose="020F0502020204030204" pitchFamily="34" charset="0"/>
              </a:rPr>
              <a:t>100,000 jobs in construction/ tourism, transport links to Stratford station (DLR) and tube links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100" b="1" dirty="0">
                <a:latin typeface="Calibri" panose="020F0502020204030204" pitchFamily="34" charset="0"/>
                <a:cs typeface="Calibri" panose="020F0502020204030204" pitchFamily="34" charset="0"/>
              </a:rPr>
              <a:t>Environmental: </a:t>
            </a:r>
            <a:r>
              <a:rPr lang="en-GB" sz="2100" dirty="0">
                <a:latin typeface="Calibri" panose="020F0502020204030204" pitchFamily="34" charset="0"/>
                <a:cs typeface="Calibri" panose="020F0502020204030204" pitchFamily="34" charset="0"/>
              </a:rPr>
              <a:t>sustainability in walking/ cycling routes, water-efficient design of homes, protection of green space/ habitats (wetlands)</a:t>
            </a:r>
          </a:p>
        </p:txBody>
      </p:sp>
      <p:pic>
        <p:nvPicPr>
          <p:cNvPr id="13" name="Graphic 12" descr="Renovation (House With Sparkles) with solid fill">
            <a:extLst>
              <a:ext uri="{FF2B5EF4-FFF2-40B4-BE49-F238E27FC236}">
                <a16:creationId xmlns:a16="http://schemas.microsoft.com/office/drawing/2014/main" id="{771C7669-64B7-3824-D96E-BDD7588A1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61156" y="4198627"/>
            <a:ext cx="466062" cy="466062"/>
          </a:xfrm>
          <a:prstGeom prst="rect">
            <a:avLst/>
          </a:prstGeom>
        </p:spPr>
      </p:pic>
      <p:pic>
        <p:nvPicPr>
          <p:cNvPr id="15" name="Graphic 14" descr="Train with solid fill">
            <a:extLst>
              <a:ext uri="{FF2B5EF4-FFF2-40B4-BE49-F238E27FC236}">
                <a16:creationId xmlns:a16="http://schemas.microsoft.com/office/drawing/2014/main" id="{4D710850-30A9-0261-F2B5-160301405B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79062" y="6097593"/>
            <a:ext cx="607200" cy="607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346A9B-CC96-4C90-B479-2CD4D9210A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39499" y="2939033"/>
            <a:ext cx="2443163" cy="1404938"/>
          </a:xfrm>
          <a:prstGeom prst="rect">
            <a:avLst/>
          </a:prstGeom>
        </p:spPr>
      </p:pic>
      <p:pic>
        <p:nvPicPr>
          <p:cNvPr id="12" name="Graphic 11" descr="Marker with solid fill">
            <a:extLst>
              <a:ext uri="{FF2B5EF4-FFF2-40B4-BE49-F238E27FC236}">
                <a16:creationId xmlns:a16="http://schemas.microsoft.com/office/drawing/2014/main" id="{F4FA7B0E-CFF5-494A-AEC2-710980414A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43646" y="1928975"/>
            <a:ext cx="667797" cy="66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42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95943" y="130628"/>
            <a:ext cx="4036060" cy="553998"/>
          </a:xfrm>
          <a:custGeom>
            <a:avLst/>
            <a:gdLst>
              <a:gd name="connsiteX0" fmla="*/ 0 w 4036060"/>
              <a:gd name="connsiteY0" fmla="*/ 0 h 553998"/>
              <a:gd name="connsiteX1" fmla="*/ 753398 w 4036060"/>
              <a:gd name="connsiteY1" fmla="*/ 0 h 553998"/>
              <a:gd name="connsiteX2" fmla="*/ 1466435 w 4036060"/>
              <a:gd name="connsiteY2" fmla="*/ 0 h 553998"/>
              <a:gd name="connsiteX3" fmla="*/ 2179472 w 4036060"/>
              <a:gd name="connsiteY3" fmla="*/ 0 h 553998"/>
              <a:gd name="connsiteX4" fmla="*/ 2731067 w 4036060"/>
              <a:gd name="connsiteY4" fmla="*/ 0 h 553998"/>
              <a:gd name="connsiteX5" fmla="*/ 3323023 w 4036060"/>
              <a:gd name="connsiteY5" fmla="*/ 0 h 553998"/>
              <a:gd name="connsiteX6" fmla="*/ 4036060 w 4036060"/>
              <a:gd name="connsiteY6" fmla="*/ 0 h 553998"/>
              <a:gd name="connsiteX7" fmla="*/ 4036060 w 4036060"/>
              <a:gd name="connsiteY7" fmla="*/ 553998 h 553998"/>
              <a:gd name="connsiteX8" fmla="*/ 3363383 w 4036060"/>
              <a:gd name="connsiteY8" fmla="*/ 553998 h 553998"/>
              <a:gd name="connsiteX9" fmla="*/ 2811788 w 4036060"/>
              <a:gd name="connsiteY9" fmla="*/ 553998 h 553998"/>
              <a:gd name="connsiteX10" fmla="*/ 2260194 w 4036060"/>
              <a:gd name="connsiteY10" fmla="*/ 553998 h 553998"/>
              <a:gd name="connsiteX11" fmla="*/ 1547156 w 4036060"/>
              <a:gd name="connsiteY11" fmla="*/ 553998 h 553998"/>
              <a:gd name="connsiteX12" fmla="*/ 955201 w 4036060"/>
              <a:gd name="connsiteY12" fmla="*/ 553998 h 553998"/>
              <a:gd name="connsiteX13" fmla="*/ 0 w 4036060"/>
              <a:gd name="connsiteY13" fmla="*/ 553998 h 553998"/>
              <a:gd name="connsiteX14" fmla="*/ 0 w 4036060"/>
              <a:gd name="connsiteY14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36060" h="553998" fill="none" extrusionOk="0">
                <a:moveTo>
                  <a:pt x="0" y="0"/>
                </a:moveTo>
                <a:cubicBezTo>
                  <a:pt x="177441" y="-22855"/>
                  <a:pt x="421949" y="-2498"/>
                  <a:pt x="753398" y="0"/>
                </a:cubicBezTo>
                <a:cubicBezTo>
                  <a:pt x="1084847" y="2498"/>
                  <a:pt x="1308199" y="-9742"/>
                  <a:pt x="1466435" y="0"/>
                </a:cubicBezTo>
                <a:cubicBezTo>
                  <a:pt x="1624671" y="9742"/>
                  <a:pt x="1945077" y="4539"/>
                  <a:pt x="2179472" y="0"/>
                </a:cubicBezTo>
                <a:cubicBezTo>
                  <a:pt x="2413867" y="-4539"/>
                  <a:pt x="2612847" y="24575"/>
                  <a:pt x="2731067" y="0"/>
                </a:cubicBezTo>
                <a:cubicBezTo>
                  <a:pt x="2849288" y="-24575"/>
                  <a:pt x="3116736" y="-6182"/>
                  <a:pt x="3323023" y="0"/>
                </a:cubicBezTo>
                <a:cubicBezTo>
                  <a:pt x="3529310" y="6182"/>
                  <a:pt x="3872221" y="28133"/>
                  <a:pt x="4036060" y="0"/>
                </a:cubicBezTo>
                <a:cubicBezTo>
                  <a:pt x="4050051" y="185269"/>
                  <a:pt x="4033622" y="423835"/>
                  <a:pt x="4036060" y="553998"/>
                </a:cubicBezTo>
                <a:cubicBezTo>
                  <a:pt x="3799332" y="553895"/>
                  <a:pt x="3678136" y="545213"/>
                  <a:pt x="3363383" y="553998"/>
                </a:cubicBezTo>
                <a:cubicBezTo>
                  <a:pt x="3048630" y="562783"/>
                  <a:pt x="2982938" y="542588"/>
                  <a:pt x="2811788" y="553998"/>
                </a:cubicBezTo>
                <a:cubicBezTo>
                  <a:pt x="2640638" y="565408"/>
                  <a:pt x="2516294" y="527928"/>
                  <a:pt x="2260194" y="553998"/>
                </a:cubicBezTo>
                <a:cubicBezTo>
                  <a:pt x="2004094" y="580068"/>
                  <a:pt x="1853119" y="567566"/>
                  <a:pt x="1547156" y="553998"/>
                </a:cubicBezTo>
                <a:cubicBezTo>
                  <a:pt x="1241193" y="540430"/>
                  <a:pt x="1137730" y="534281"/>
                  <a:pt x="955201" y="553998"/>
                </a:cubicBezTo>
                <a:cubicBezTo>
                  <a:pt x="772673" y="573715"/>
                  <a:pt x="253103" y="600947"/>
                  <a:pt x="0" y="553998"/>
                </a:cubicBezTo>
                <a:cubicBezTo>
                  <a:pt x="4088" y="432809"/>
                  <a:pt x="10061" y="220716"/>
                  <a:pt x="0" y="0"/>
                </a:cubicBezTo>
                <a:close/>
              </a:path>
              <a:path w="4036060" h="553998" stroke="0" extrusionOk="0">
                <a:moveTo>
                  <a:pt x="0" y="0"/>
                </a:moveTo>
                <a:cubicBezTo>
                  <a:pt x="245832" y="-23090"/>
                  <a:pt x="367300" y="-14070"/>
                  <a:pt x="632316" y="0"/>
                </a:cubicBezTo>
                <a:cubicBezTo>
                  <a:pt x="897332" y="14070"/>
                  <a:pt x="1067168" y="14371"/>
                  <a:pt x="1183911" y="0"/>
                </a:cubicBezTo>
                <a:cubicBezTo>
                  <a:pt x="1300655" y="-14371"/>
                  <a:pt x="1665861" y="36023"/>
                  <a:pt x="1937309" y="0"/>
                </a:cubicBezTo>
                <a:cubicBezTo>
                  <a:pt x="2208757" y="-36023"/>
                  <a:pt x="2318654" y="-27943"/>
                  <a:pt x="2569625" y="0"/>
                </a:cubicBezTo>
                <a:cubicBezTo>
                  <a:pt x="2820596" y="27943"/>
                  <a:pt x="2941116" y="22558"/>
                  <a:pt x="3201941" y="0"/>
                </a:cubicBezTo>
                <a:cubicBezTo>
                  <a:pt x="3462766" y="-22558"/>
                  <a:pt x="3827548" y="6031"/>
                  <a:pt x="4036060" y="0"/>
                </a:cubicBezTo>
                <a:cubicBezTo>
                  <a:pt x="4030039" y="144936"/>
                  <a:pt x="4052759" y="386169"/>
                  <a:pt x="4036060" y="553998"/>
                </a:cubicBezTo>
                <a:cubicBezTo>
                  <a:pt x="3710375" y="529228"/>
                  <a:pt x="3540432" y="522146"/>
                  <a:pt x="3363383" y="553998"/>
                </a:cubicBezTo>
                <a:cubicBezTo>
                  <a:pt x="3186334" y="585850"/>
                  <a:pt x="3079064" y="544652"/>
                  <a:pt x="2811788" y="553998"/>
                </a:cubicBezTo>
                <a:cubicBezTo>
                  <a:pt x="2544512" y="563344"/>
                  <a:pt x="2372812" y="571518"/>
                  <a:pt x="2139112" y="553998"/>
                </a:cubicBezTo>
                <a:cubicBezTo>
                  <a:pt x="1905412" y="536478"/>
                  <a:pt x="1760671" y="539844"/>
                  <a:pt x="1466435" y="553998"/>
                </a:cubicBezTo>
                <a:cubicBezTo>
                  <a:pt x="1172199" y="568152"/>
                  <a:pt x="1019258" y="535504"/>
                  <a:pt x="834119" y="553998"/>
                </a:cubicBezTo>
                <a:cubicBezTo>
                  <a:pt x="648980" y="572492"/>
                  <a:pt x="301235" y="545563"/>
                  <a:pt x="0" y="553998"/>
                </a:cubicBezTo>
                <a:cubicBezTo>
                  <a:pt x="-2486" y="354507"/>
                  <a:pt x="3860" y="210141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Nigeria, Africa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0F8838-8B69-4182-A6A9-DEB411B7E03E}"/>
              </a:ext>
            </a:extLst>
          </p:cNvPr>
          <p:cNvSpPr/>
          <p:nvPr/>
        </p:nvSpPr>
        <p:spPr>
          <a:xfrm>
            <a:off x="4336744" y="0"/>
            <a:ext cx="4471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NEE country with a changing economy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92E865-5AC6-4C75-81D6-27AE32BB5855}"/>
              </a:ext>
            </a:extLst>
          </p:cNvPr>
          <p:cNvSpPr/>
          <p:nvPr/>
        </p:nvSpPr>
        <p:spPr>
          <a:xfrm>
            <a:off x="109444" y="887141"/>
            <a:ext cx="3398108" cy="59093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7030A0"/>
                </a:solidFill>
                <a:latin typeface=""/>
              </a:rPr>
              <a:t>Location/ key facts:</a:t>
            </a:r>
            <a:endParaRPr lang="en-GB" sz="6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West African NEE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Highest GDP in Africa (27</a:t>
            </a:r>
            <a:r>
              <a:rPr lang="en-GB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largest in world)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GB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largest population in the world (200 million)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Large reserves of oil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Part of the British Empire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Tropical climate (North areas at risk from desertification)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Nollywood film industry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Provides military assistance to the UN peacekeepers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Socially and ethnically diverse population (tribes)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70% of population are farmers – some work in secondary/tertiary sectors</a:t>
            </a:r>
          </a:p>
        </p:txBody>
      </p:sp>
      <p:pic>
        <p:nvPicPr>
          <p:cNvPr id="16" name="Graphic 15" descr="Marker with solid fill">
            <a:extLst>
              <a:ext uri="{FF2B5EF4-FFF2-40B4-BE49-F238E27FC236}">
                <a16:creationId xmlns:a16="http://schemas.microsoft.com/office/drawing/2014/main" id="{40A570A7-2C05-4552-A240-4218969AA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26215" y="665999"/>
            <a:ext cx="644316" cy="644316"/>
          </a:xfrm>
          <a:prstGeom prst="rect">
            <a:avLst/>
          </a:prstGeom>
        </p:spPr>
      </p:pic>
      <p:pic>
        <p:nvPicPr>
          <p:cNvPr id="1026" name="Picture 2" descr="Nigeria country profile - BBC News">
            <a:extLst>
              <a:ext uri="{FF2B5EF4-FFF2-40B4-BE49-F238E27FC236}">
                <a16:creationId xmlns:a16="http://schemas.microsoft.com/office/drawing/2014/main" id="{3BE292B3-CBEC-453C-97EE-CFB1C0097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226" y="812919"/>
            <a:ext cx="2257167" cy="126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B975A5-0E79-4B23-B611-E867888C8669}"/>
              </a:ext>
            </a:extLst>
          </p:cNvPr>
          <p:cNvSpPr/>
          <p:nvPr/>
        </p:nvSpPr>
        <p:spPr>
          <a:xfrm>
            <a:off x="6400800" y="772307"/>
            <a:ext cx="2707898" cy="40934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000" b="1" dirty="0">
                <a:solidFill>
                  <a:srgbClr val="0070C0"/>
                </a:solidFill>
                <a:latin typeface=""/>
                <a:cs typeface="Calibri" panose="020F0502020204030204" pitchFamily="34" charset="0"/>
              </a:rPr>
              <a:t>Changing industry: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Primary: large agricultural sector (tea, coffee, wheat). Some farmers are still subsistence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Secondary:  manufacturing/ processing oil (large profit)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Tertiary: more skilled workers due to rising levels of education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C765DE-368D-4862-BF5B-4A641E41E4C2}"/>
              </a:ext>
            </a:extLst>
          </p:cNvPr>
          <p:cNvSpPr/>
          <p:nvPr/>
        </p:nvSpPr>
        <p:spPr>
          <a:xfrm>
            <a:off x="3587578" y="4906409"/>
            <a:ext cx="5527003" cy="1908215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FF0000"/>
                </a:solidFill>
                <a:latin typeface=""/>
                <a:cs typeface="Calibri" panose="020F0502020204030204" pitchFamily="34" charset="0"/>
              </a:rPr>
              <a:t>TNCs (Shell):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Positives: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$20 million a year in corporate tax, workforce is 90% Nigerian, share technology of new mining practices, build infrastructure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Negatives: Oil spills in the Niger Delta (air/ water pollution, risk to health, loss of fishing)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33D111-828E-40AE-A71F-47AE527A95E9}"/>
              </a:ext>
            </a:extLst>
          </p:cNvPr>
          <p:cNvSpPr/>
          <p:nvPr/>
        </p:nvSpPr>
        <p:spPr>
          <a:xfrm>
            <a:off x="3633228" y="2210870"/>
            <a:ext cx="2707898" cy="25853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00B050"/>
                </a:solidFill>
                <a:latin typeface=""/>
              </a:rPr>
              <a:t>Aid (NGO):</a:t>
            </a: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Focusing on improving quality of life (life expectancy (54 years), literacy rates (65% and HDI (158/188)).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Christian Aid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provide medical treatment to 200,000 children for malaria/ HIV support</a:t>
            </a:r>
          </a:p>
        </p:txBody>
      </p:sp>
      <p:pic>
        <p:nvPicPr>
          <p:cNvPr id="15" name="Picture 8" descr="Shell plc - Wikipedia">
            <a:extLst>
              <a:ext uri="{FF2B5EF4-FFF2-40B4-BE49-F238E27FC236}">
                <a16:creationId xmlns:a16="http://schemas.microsoft.com/office/drawing/2014/main" id="{C3E5237F-B92B-4026-94F6-8BE274CF4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491" y="4796193"/>
            <a:ext cx="519734" cy="48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2" descr="Ambulance">
            <a:extLst>
              <a:ext uri="{FF2B5EF4-FFF2-40B4-BE49-F238E27FC236}">
                <a16:creationId xmlns:a16="http://schemas.microsoft.com/office/drawing/2014/main" id="{7FB3327E-96ED-4D2F-BE35-13C01BC699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9776" y="2210870"/>
            <a:ext cx="457200" cy="45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E77F14-1142-461D-876A-297540CF9C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5619" y="887141"/>
            <a:ext cx="1112108" cy="70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827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96226" y="112001"/>
            <a:ext cx="2211545" cy="553998"/>
          </a:xfrm>
          <a:custGeom>
            <a:avLst/>
            <a:gdLst>
              <a:gd name="connsiteX0" fmla="*/ 0 w 2211545"/>
              <a:gd name="connsiteY0" fmla="*/ 0 h 553998"/>
              <a:gd name="connsiteX1" fmla="*/ 530771 w 2211545"/>
              <a:gd name="connsiteY1" fmla="*/ 0 h 553998"/>
              <a:gd name="connsiteX2" fmla="*/ 1083657 w 2211545"/>
              <a:gd name="connsiteY2" fmla="*/ 0 h 553998"/>
              <a:gd name="connsiteX3" fmla="*/ 1636543 w 2211545"/>
              <a:gd name="connsiteY3" fmla="*/ 0 h 553998"/>
              <a:gd name="connsiteX4" fmla="*/ 2211545 w 2211545"/>
              <a:gd name="connsiteY4" fmla="*/ 0 h 553998"/>
              <a:gd name="connsiteX5" fmla="*/ 2211545 w 2211545"/>
              <a:gd name="connsiteY5" fmla="*/ 553998 h 553998"/>
              <a:gd name="connsiteX6" fmla="*/ 1658659 w 2211545"/>
              <a:gd name="connsiteY6" fmla="*/ 553998 h 553998"/>
              <a:gd name="connsiteX7" fmla="*/ 1150003 w 2211545"/>
              <a:gd name="connsiteY7" fmla="*/ 553998 h 553998"/>
              <a:gd name="connsiteX8" fmla="*/ 641348 w 2211545"/>
              <a:gd name="connsiteY8" fmla="*/ 553998 h 553998"/>
              <a:gd name="connsiteX9" fmla="*/ 0 w 2211545"/>
              <a:gd name="connsiteY9" fmla="*/ 553998 h 553998"/>
              <a:gd name="connsiteX10" fmla="*/ 0 w 2211545"/>
              <a:gd name="connsiteY10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11545" h="553998" fill="none" extrusionOk="0">
                <a:moveTo>
                  <a:pt x="0" y="0"/>
                </a:moveTo>
                <a:cubicBezTo>
                  <a:pt x="257288" y="-13415"/>
                  <a:pt x="322801" y="-25571"/>
                  <a:pt x="530771" y="0"/>
                </a:cubicBezTo>
                <a:cubicBezTo>
                  <a:pt x="738741" y="25571"/>
                  <a:pt x="963332" y="8789"/>
                  <a:pt x="1083657" y="0"/>
                </a:cubicBezTo>
                <a:cubicBezTo>
                  <a:pt x="1203982" y="-8789"/>
                  <a:pt x="1439755" y="18378"/>
                  <a:pt x="1636543" y="0"/>
                </a:cubicBezTo>
                <a:cubicBezTo>
                  <a:pt x="1833331" y="-18378"/>
                  <a:pt x="2061408" y="18182"/>
                  <a:pt x="2211545" y="0"/>
                </a:cubicBezTo>
                <a:cubicBezTo>
                  <a:pt x="2195813" y="259229"/>
                  <a:pt x="2239001" y="347945"/>
                  <a:pt x="2211545" y="553998"/>
                </a:cubicBezTo>
                <a:cubicBezTo>
                  <a:pt x="1994719" y="539479"/>
                  <a:pt x="1870400" y="532926"/>
                  <a:pt x="1658659" y="553998"/>
                </a:cubicBezTo>
                <a:cubicBezTo>
                  <a:pt x="1446918" y="575070"/>
                  <a:pt x="1280574" y="537391"/>
                  <a:pt x="1150003" y="553998"/>
                </a:cubicBezTo>
                <a:cubicBezTo>
                  <a:pt x="1019432" y="570605"/>
                  <a:pt x="753315" y="561860"/>
                  <a:pt x="641348" y="553998"/>
                </a:cubicBezTo>
                <a:cubicBezTo>
                  <a:pt x="529381" y="546136"/>
                  <a:pt x="176642" y="574314"/>
                  <a:pt x="0" y="553998"/>
                </a:cubicBezTo>
                <a:cubicBezTo>
                  <a:pt x="24469" y="375609"/>
                  <a:pt x="16827" y="159302"/>
                  <a:pt x="0" y="0"/>
                </a:cubicBezTo>
                <a:close/>
              </a:path>
              <a:path w="2211545" h="553998" stroke="0" extrusionOk="0">
                <a:moveTo>
                  <a:pt x="0" y="0"/>
                </a:moveTo>
                <a:cubicBezTo>
                  <a:pt x="110496" y="8488"/>
                  <a:pt x="333533" y="-11921"/>
                  <a:pt x="530771" y="0"/>
                </a:cubicBezTo>
                <a:cubicBezTo>
                  <a:pt x="728009" y="11921"/>
                  <a:pt x="814957" y="-14044"/>
                  <a:pt x="1017311" y="0"/>
                </a:cubicBezTo>
                <a:cubicBezTo>
                  <a:pt x="1219665" y="14044"/>
                  <a:pt x="1492431" y="21862"/>
                  <a:pt x="1614428" y="0"/>
                </a:cubicBezTo>
                <a:cubicBezTo>
                  <a:pt x="1736425" y="-21862"/>
                  <a:pt x="1999282" y="-28437"/>
                  <a:pt x="2211545" y="0"/>
                </a:cubicBezTo>
                <a:cubicBezTo>
                  <a:pt x="2237884" y="186862"/>
                  <a:pt x="2202005" y="307227"/>
                  <a:pt x="2211545" y="553998"/>
                </a:cubicBezTo>
                <a:cubicBezTo>
                  <a:pt x="2109611" y="578752"/>
                  <a:pt x="1931903" y="567202"/>
                  <a:pt x="1702890" y="553998"/>
                </a:cubicBezTo>
                <a:cubicBezTo>
                  <a:pt x="1473877" y="540794"/>
                  <a:pt x="1404194" y="559526"/>
                  <a:pt x="1194234" y="553998"/>
                </a:cubicBezTo>
                <a:cubicBezTo>
                  <a:pt x="984274" y="548470"/>
                  <a:pt x="886978" y="582338"/>
                  <a:pt x="597117" y="553998"/>
                </a:cubicBezTo>
                <a:cubicBezTo>
                  <a:pt x="307256" y="525658"/>
                  <a:pt x="189129" y="538207"/>
                  <a:pt x="0" y="553998"/>
                </a:cubicBezTo>
                <a:cubicBezTo>
                  <a:pt x="20621" y="376360"/>
                  <a:pt x="15689" y="208800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UK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0F8838-8B69-4182-A6A9-DEB411B7E03E}"/>
              </a:ext>
            </a:extLst>
          </p:cNvPr>
          <p:cNvSpPr/>
          <p:nvPr/>
        </p:nvSpPr>
        <p:spPr>
          <a:xfrm>
            <a:off x="2165311" y="0"/>
            <a:ext cx="7070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HIC country with a changing economy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92E865-5AC6-4C75-81D6-27AE32BB5855}"/>
              </a:ext>
            </a:extLst>
          </p:cNvPr>
          <p:cNvSpPr/>
          <p:nvPr/>
        </p:nvSpPr>
        <p:spPr>
          <a:xfrm>
            <a:off x="96226" y="772307"/>
            <a:ext cx="3227742" cy="5940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1900" b="1" dirty="0">
                <a:solidFill>
                  <a:srgbClr val="7030A0"/>
                </a:solidFill>
                <a:latin typeface=""/>
              </a:rPr>
              <a:t>Causes of economic change in the UK:</a:t>
            </a:r>
          </a:p>
          <a:p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The UK is experiencing economic change because: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sz="1900" b="1" dirty="0">
                <a:latin typeface="Calibri" panose="020F0502020204030204" pitchFamily="34" charset="0"/>
                <a:cs typeface="Calibri" panose="020F0502020204030204" pitchFamily="34" charset="0"/>
              </a:rPr>
              <a:t>Globalisation</a:t>
            </a: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- global trade, foreign investment and communication is more interconnected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sz="1900" b="1" dirty="0">
                <a:latin typeface="Calibri" panose="020F0502020204030204" pitchFamily="34" charset="0"/>
                <a:cs typeface="Calibri" panose="020F0502020204030204" pitchFamily="34" charset="0"/>
              </a:rPr>
              <a:t>Government policies- </a:t>
            </a: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privatised companies (BT/ British Gas), markets deregulated (government less involved), factories/ coal pits closed in 1990s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sz="1900" b="1" dirty="0">
                <a:latin typeface="Calibri" panose="020F0502020204030204" pitchFamily="34" charset="0"/>
                <a:cs typeface="Calibri" panose="020F0502020204030204" pitchFamily="34" charset="0"/>
              </a:rPr>
              <a:t>Deindustrialisation</a:t>
            </a:r>
            <a:r>
              <a:rPr lang="en-GB" sz="1900" dirty="0">
                <a:latin typeface="Calibri" panose="020F0502020204030204" pitchFamily="34" charset="0"/>
                <a:cs typeface="Calibri" panose="020F0502020204030204" pitchFamily="34" charset="0"/>
              </a:rPr>
              <a:t>- decrease in secondary sector (moved in the global shift to NEEs), mechanisation (using more machinery)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B975A5-0E79-4B23-B611-E867888C8669}"/>
              </a:ext>
            </a:extLst>
          </p:cNvPr>
          <p:cNvSpPr/>
          <p:nvPr/>
        </p:nvSpPr>
        <p:spPr>
          <a:xfrm>
            <a:off x="3403722" y="458956"/>
            <a:ext cx="2898224" cy="62324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900" b="1" dirty="0">
                <a:solidFill>
                  <a:srgbClr val="0070C0"/>
                </a:solidFill>
                <a:cs typeface="Calibri" panose="020F0502020204030204" pitchFamily="34" charset="0"/>
              </a:rPr>
              <a:t>Post-industrial era:</a:t>
            </a:r>
          </a:p>
          <a:p>
            <a:pPr>
              <a:defRPr/>
            </a:pPr>
            <a:r>
              <a:rPr lang="en-GB" sz="1900" dirty="0">
                <a:cs typeface="Calibri" panose="020F0502020204030204" pitchFamily="34" charset="0"/>
              </a:rPr>
              <a:t>Decline of traditional, heavy industry (secondary)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sz="1900" dirty="0">
                <a:cs typeface="Calibri" panose="020F0502020204030204" pitchFamily="34" charset="0"/>
              </a:rPr>
              <a:t>Development of IT (worth £58 billion a year), 100,000 software companies (Microsoft), largest mobile device market in Europe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sz="1900" dirty="0">
                <a:cs typeface="Calibri" panose="020F0502020204030204" pitchFamily="34" charset="0"/>
              </a:rPr>
              <a:t>Service industries- ¾ of UK’s economy. Can be exported (tourism/ education)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sz="1900" dirty="0">
                <a:cs typeface="Calibri" panose="020F0502020204030204" pitchFamily="34" charset="0"/>
              </a:rPr>
              <a:t>Science (Cambridge) and Business (Cobalt) Parks- attract university graduates, helped to grow finance and research sectors, found on edges of cities for transport links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C765DE-368D-4862-BF5B-4A641E41E4C2}"/>
              </a:ext>
            </a:extLst>
          </p:cNvPr>
          <p:cNvSpPr/>
          <p:nvPr/>
        </p:nvSpPr>
        <p:spPr>
          <a:xfrm>
            <a:off x="6314707" y="2508218"/>
            <a:ext cx="2804125" cy="4216539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rgbClr val="FF0000"/>
                </a:solidFill>
                <a:latin typeface=""/>
                <a:cs typeface="Calibri" panose="020F0502020204030204" pitchFamily="34" charset="0"/>
              </a:rPr>
              <a:t>North-South divide:</a:t>
            </a:r>
          </a:p>
          <a:p>
            <a:pPr>
              <a:defRPr/>
            </a:pP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Strategies for resolving regional differences: 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Devolution- giving local councils money and power (e.g. £1 billion given to Manchester)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Relocation of businesses to the North (Channel 4 in Leeds, BBC in Manchester)- led to multiplier effect</a:t>
            </a: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Transport links (HS2)- aiming to make the North more accessible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33D111-828E-40AE-A71F-47AE527A95E9}"/>
              </a:ext>
            </a:extLst>
          </p:cNvPr>
          <p:cNvSpPr/>
          <p:nvPr/>
        </p:nvSpPr>
        <p:spPr>
          <a:xfrm>
            <a:off x="6339876" y="444177"/>
            <a:ext cx="2707898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00B050"/>
                </a:solidFill>
                <a:latin typeface=""/>
              </a:rPr>
              <a:t>Leeds RERF:</a:t>
            </a: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Modern industry aimed at being more sustainable. Recycling and waste sorting centre in Leeds (40% of black bin waste, powering 22,000 homes)</a:t>
            </a:r>
          </a:p>
        </p:txBody>
      </p:sp>
      <p:pic>
        <p:nvPicPr>
          <p:cNvPr id="7" name="Graphic 6" descr="Globe">
            <a:extLst>
              <a:ext uri="{FF2B5EF4-FFF2-40B4-BE49-F238E27FC236}">
                <a16:creationId xmlns:a16="http://schemas.microsoft.com/office/drawing/2014/main" id="{BFAA31D0-437A-4CED-B955-D394FD8DF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7699" y="920579"/>
            <a:ext cx="296562" cy="296562"/>
          </a:xfrm>
          <a:prstGeom prst="rect">
            <a:avLst/>
          </a:prstGeom>
        </p:spPr>
      </p:pic>
      <p:pic>
        <p:nvPicPr>
          <p:cNvPr id="17" name="Picture 2" descr="Leeds Recycling &amp; Energy Recovery Facility (RERF)">
            <a:extLst>
              <a:ext uri="{FF2B5EF4-FFF2-40B4-BE49-F238E27FC236}">
                <a16:creationId xmlns:a16="http://schemas.microsoft.com/office/drawing/2014/main" id="{3C37140E-292F-47E5-B47C-1161C8508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267" y="361964"/>
            <a:ext cx="687217" cy="51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025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444136" y="119515"/>
            <a:ext cx="8503920" cy="553998"/>
          </a:xfrm>
          <a:custGeom>
            <a:avLst/>
            <a:gdLst>
              <a:gd name="connsiteX0" fmla="*/ 0 w 8503920"/>
              <a:gd name="connsiteY0" fmla="*/ 0 h 553998"/>
              <a:gd name="connsiteX1" fmla="*/ 569108 w 8503920"/>
              <a:gd name="connsiteY1" fmla="*/ 0 h 553998"/>
              <a:gd name="connsiteX2" fmla="*/ 1223256 w 8503920"/>
              <a:gd name="connsiteY2" fmla="*/ 0 h 553998"/>
              <a:gd name="connsiteX3" fmla="*/ 1962443 w 8503920"/>
              <a:gd name="connsiteY3" fmla="*/ 0 h 553998"/>
              <a:gd name="connsiteX4" fmla="*/ 2531552 w 8503920"/>
              <a:gd name="connsiteY4" fmla="*/ 0 h 553998"/>
              <a:gd name="connsiteX5" fmla="*/ 3185699 w 8503920"/>
              <a:gd name="connsiteY5" fmla="*/ 0 h 553998"/>
              <a:gd name="connsiteX6" fmla="*/ 4009925 w 8503920"/>
              <a:gd name="connsiteY6" fmla="*/ 0 h 553998"/>
              <a:gd name="connsiteX7" fmla="*/ 4493995 w 8503920"/>
              <a:gd name="connsiteY7" fmla="*/ 0 h 553998"/>
              <a:gd name="connsiteX8" fmla="*/ 5233182 w 8503920"/>
              <a:gd name="connsiteY8" fmla="*/ 0 h 553998"/>
              <a:gd name="connsiteX9" fmla="*/ 5717251 w 8503920"/>
              <a:gd name="connsiteY9" fmla="*/ 0 h 553998"/>
              <a:gd name="connsiteX10" fmla="*/ 6371399 w 8503920"/>
              <a:gd name="connsiteY10" fmla="*/ 0 h 553998"/>
              <a:gd name="connsiteX11" fmla="*/ 7110585 w 8503920"/>
              <a:gd name="connsiteY11" fmla="*/ 0 h 553998"/>
              <a:gd name="connsiteX12" fmla="*/ 7509616 w 8503920"/>
              <a:gd name="connsiteY12" fmla="*/ 0 h 553998"/>
              <a:gd name="connsiteX13" fmla="*/ 7908646 w 8503920"/>
              <a:gd name="connsiteY13" fmla="*/ 0 h 553998"/>
              <a:gd name="connsiteX14" fmla="*/ 8503920 w 8503920"/>
              <a:gd name="connsiteY14" fmla="*/ 0 h 553998"/>
              <a:gd name="connsiteX15" fmla="*/ 8503920 w 8503920"/>
              <a:gd name="connsiteY15" fmla="*/ 553998 h 553998"/>
              <a:gd name="connsiteX16" fmla="*/ 7764733 w 8503920"/>
              <a:gd name="connsiteY16" fmla="*/ 553998 h 553998"/>
              <a:gd name="connsiteX17" fmla="*/ 7110585 w 8503920"/>
              <a:gd name="connsiteY17" fmla="*/ 553998 h 553998"/>
              <a:gd name="connsiteX18" fmla="*/ 6541477 w 8503920"/>
              <a:gd name="connsiteY18" fmla="*/ 553998 h 553998"/>
              <a:gd name="connsiteX19" fmla="*/ 5802290 w 8503920"/>
              <a:gd name="connsiteY19" fmla="*/ 553998 h 553998"/>
              <a:gd name="connsiteX20" fmla="*/ 5148142 w 8503920"/>
              <a:gd name="connsiteY20" fmla="*/ 553998 h 553998"/>
              <a:gd name="connsiteX21" fmla="*/ 4323916 w 8503920"/>
              <a:gd name="connsiteY21" fmla="*/ 553998 h 553998"/>
              <a:gd name="connsiteX22" fmla="*/ 3499690 w 8503920"/>
              <a:gd name="connsiteY22" fmla="*/ 553998 h 553998"/>
              <a:gd name="connsiteX23" fmla="*/ 2760503 w 8503920"/>
              <a:gd name="connsiteY23" fmla="*/ 553998 h 553998"/>
              <a:gd name="connsiteX24" fmla="*/ 2021316 w 8503920"/>
              <a:gd name="connsiteY24" fmla="*/ 553998 h 553998"/>
              <a:gd name="connsiteX25" fmla="*/ 1282129 w 8503920"/>
              <a:gd name="connsiteY25" fmla="*/ 553998 h 553998"/>
              <a:gd name="connsiteX26" fmla="*/ 798060 w 8503920"/>
              <a:gd name="connsiteY26" fmla="*/ 553998 h 553998"/>
              <a:gd name="connsiteX27" fmla="*/ 0 w 8503920"/>
              <a:gd name="connsiteY27" fmla="*/ 553998 h 553998"/>
              <a:gd name="connsiteX28" fmla="*/ 0 w 8503920"/>
              <a:gd name="connsiteY28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03920" h="553998" fill="none" extrusionOk="0">
                <a:moveTo>
                  <a:pt x="0" y="0"/>
                </a:moveTo>
                <a:cubicBezTo>
                  <a:pt x="201491" y="3775"/>
                  <a:pt x="430766" y="-19393"/>
                  <a:pt x="569108" y="0"/>
                </a:cubicBezTo>
                <a:cubicBezTo>
                  <a:pt x="707450" y="19393"/>
                  <a:pt x="947045" y="-14600"/>
                  <a:pt x="1223256" y="0"/>
                </a:cubicBezTo>
                <a:cubicBezTo>
                  <a:pt x="1499467" y="14600"/>
                  <a:pt x="1647166" y="10758"/>
                  <a:pt x="1962443" y="0"/>
                </a:cubicBezTo>
                <a:cubicBezTo>
                  <a:pt x="2277720" y="-10758"/>
                  <a:pt x="2321216" y="9771"/>
                  <a:pt x="2531552" y="0"/>
                </a:cubicBezTo>
                <a:cubicBezTo>
                  <a:pt x="2741888" y="-9771"/>
                  <a:pt x="2896072" y="32694"/>
                  <a:pt x="3185699" y="0"/>
                </a:cubicBezTo>
                <a:cubicBezTo>
                  <a:pt x="3475326" y="-32694"/>
                  <a:pt x="3610855" y="27671"/>
                  <a:pt x="4009925" y="0"/>
                </a:cubicBezTo>
                <a:cubicBezTo>
                  <a:pt x="4408995" y="-27671"/>
                  <a:pt x="4393855" y="6508"/>
                  <a:pt x="4493995" y="0"/>
                </a:cubicBezTo>
                <a:cubicBezTo>
                  <a:pt x="4594135" y="-6508"/>
                  <a:pt x="4972232" y="-14540"/>
                  <a:pt x="5233182" y="0"/>
                </a:cubicBezTo>
                <a:cubicBezTo>
                  <a:pt x="5494132" y="14540"/>
                  <a:pt x="5513393" y="16231"/>
                  <a:pt x="5717251" y="0"/>
                </a:cubicBezTo>
                <a:cubicBezTo>
                  <a:pt x="5921109" y="-16231"/>
                  <a:pt x="6107035" y="19573"/>
                  <a:pt x="6371399" y="0"/>
                </a:cubicBezTo>
                <a:cubicBezTo>
                  <a:pt x="6635763" y="-19573"/>
                  <a:pt x="6838740" y="21195"/>
                  <a:pt x="7110585" y="0"/>
                </a:cubicBezTo>
                <a:cubicBezTo>
                  <a:pt x="7382430" y="-21195"/>
                  <a:pt x="7419138" y="-20"/>
                  <a:pt x="7509616" y="0"/>
                </a:cubicBezTo>
                <a:cubicBezTo>
                  <a:pt x="7600094" y="20"/>
                  <a:pt x="7742964" y="-9636"/>
                  <a:pt x="7908646" y="0"/>
                </a:cubicBezTo>
                <a:cubicBezTo>
                  <a:pt x="8074328" y="9636"/>
                  <a:pt x="8373950" y="20834"/>
                  <a:pt x="8503920" y="0"/>
                </a:cubicBezTo>
                <a:cubicBezTo>
                  <a:pt x="8515974" y="126027"/>
                  <a:pt x="8516576" y="340028"/>
                  <a:pt x="8503920" y="553998"/>
                </a:cubicBezTo>
                <a:cubicBezTo>
                  <a:pt x="8354276" y="553969"/>
                  <a:pt x="8117529" y="517992"/>
                  <a:pt x="7764733" y="553998"/>
                </a:cubicBezTo>
                <a:cubicBezTo>
                  <a:pt x="7411937" y="590004"/>
                  <a:pt x="7281202" y="524865"/>
                  <a:pt x="7110585" y="553998"/>
                </a:cubicBezTo>
                <a:cubicBezTo>
                  <a:pt x="6939968" y="583131"/>
                  <a:pt x="6709239" y="555016"/>
                  <a:pt x="6541477" y="553998"/>
                </a:cubicBezTo>
                <a:cubicBezTo>
                  <a:pt x="6373715" y="552980"/>
                  <a:pt x="6123811" y="518240"/>
                  <a:pt x="5802290" y="553998"/>
                </a:cubicBezTo>
                <a:cubicBezTo>
                  <a:pt x="5480769" y="589756"/>
                  <a:pt x="5357944" y="578243"/>
                  <a:pt x="5148142" y="553998"/>
                </a:cubicBezTo>
                <a:cubicBezTo>
                  <a:pt x="4938340" y="529753"/>
                  <a:pt x="4733680" y="566213"/>
                  <a:pt x="4323916" y="553998"/>
                </a:cubicBezTo>
                <a:cubicBezTo>
                  <a:pt x="3914152" y="541783"/>
                  <a:pt x="3840539" y="567223"/>
                  <a:pt x="3499690" y="553998"/>
                </a:cubicBezTo>
                <a:cubicBezTo>
                  <a:pt x="3158841" y="540773"/>
                  <a:pt x="2993855" y="585902"/>
                  <a:pt x="2760503" y="553998"/>
                </a:cubicBezTo>
                <a:cubicBezTo>
                  <a:pt x="2527151" y="522094"/>
                  <a:pt x="2315850" y="553173"/>
                  <a:pt x="2021316" y="553998"/>
                </a:cubicBezTo>
                <a:cubicBezTo>
                  <a:pt x="1726782" y="554823"/>
                  <a:pt x="1473082" y="523526"/>
                  <a:pt x="1282129" y="553998"/>
                </a:cubicBezTo>
                <a:cubicBezTo>
                  <a:pt x="1091176" y="584470"/>
                  <a:pt x="988387" y="565306"/>
                  <a:pt x="798060" y="553998"/>
                </a:cubicBezTo>
                <a:cubicBezTo>
                  <a:pt x="607733" y="542690"/>
                  <a:pt x="230844" y="553608"/>
                  <a:pt x="0" y="553998"/>
                </a:cubicBezTo>
                <a:cubicBezTo>
                  <a:pt x="-14730" y="352743"/>
                  <a:pt x="-23224" y="237631"/>
                  <a:pt x="0" y="0"/>
                </a:cubicBezTo>
                <a:close/>
              </a:path>
              <a:path w="8503920" h="553998" stroke="0" extrusionOk="0">
                <a:moveTo>
                  <a:pt x="0" y="0"/>
                </a:moveTo>
                <a:cubicBezTo>
                  <a:pt x="142779" y="13594"/>
                  <a:pt x="419401" y="4964"/>
                  <a:pt x="569108" y="0"/>
                </a:cubicBezTo>
                <a:cubicBezTo>
                  <a:pt x="718815" y="-4964"/>
                  <a:pt x="818165" y="-17869"/>
                  <a:pt x="968139" y="0"/>
                </a:cubicBezTo>
                <a:cubicBezTo>
                  <a:pt x="1118113" y="17869"/>
                  <a:pt x="1501780" y="14738"/>
                  <a:pt x="1792365" y="0"/>
                </a:cubicBezTo>
                <a:cubicBezTo>
                  <a:pt x="2082950" y="-14738"/>
                  <a:pt x="2233493" y="19038"/>
                  <a:pt x="2361473" y="0"/>
                </a:cubicBezTo>
                <a:cubicBezTo>
                  <a:pt x="2489453" y="-19038"/>
                  <a:pt x="2694554" y="18657"/>
                  <a:pt x="2930582" y="0"/>
                </a:cubicBezTo>
                <a:cubicBezTo>
                  <a:pt x="3166610" y="-18657"/>
                  <a:pt x="3500820" y="28073"/>
                  <a:pt x="3754808" y="0"/>
                </a:cubicBezTo>
                <a:cubicBezTo>
                  <a:pt x="4008796" y="-28073"/>
                  <a:pt x="4078140" y="-4130"/>
                  <a:pt x="4238877" y="0"/>
                </a:cubicBezTo>
                <a:cubicBezTo>
                  <a:pt x="4399614" y="4130"/>
                  <a:pt x="4831573" y="-17996"/>
                  <a:pt x="5063103" y="0"/>
                </a:cubicBezTo>
                <a:cubicBezTo>
                  <a:pt x="5294633" y="17996"/>
                  <a:pt x="5550745" y="40073"/>
                  <a:pt x="5887329" y="0"/>
                </a:cubicBezTo>
                <a:cubicBezTo>
                  <a:pt x="6223913" y="-40073"/>
                  <a:pt x="6240209" y="-32464"/>
                  <a:pt x="6541477" y="0"/>
                </a:cubicBezTo>
                <a:cubicBezTo>
                  <a:pt x="6842745" y="32464"/>
                  <a:pt x="7187636" y="4896"/>
                  <a:pt x="7365703" y="0"/>
                </a:cubicBezTo>
                <a:cubicBezTo>
                  <a:pt x="7543770" y="-4896"/>
                  <a:pt x="7730793" y="6945"/>
                  <a:pt x="7934812" y="0"/>
                </a:cubicBezTo>
                <a:cubicBezTo>
                  <a:pt x="8138831" y="-6945"/>
                  <a:pt x="8224485" y="-14808"/>
                  <a:pt x="8503920" y="0"/>
                </a:cubicBezTo>
                <a:cubicBezTo>
                  <a:pt x="8516981" y="124937"/>
                  <a:pt x="8502418" y="309631"/>
                  <a:pt x="8503920" y="553998"/>
                </a:cubicBezTo>
                <a:cubicBezTo>
                  <a:pt x="8297881" y="558269"/>
                  <a:pt x="8004874" y="578392"/>
                  <a:pt x="7849772" y="553998"/>
                </a:cubicBezTo>
                <a:cubicBezTo>
                  <a:pt x="7694670" y="529604"/>
                  <a:pt x="7433781" y="584799"/>
                  <a:pt x="7195625" y="553998"/>
                </a:cubicBezTo>
                <a:cubicBezTo>
                  <a:pt x="6957469" y="523197"/>
                  <a:pt x="6757826" y="554052"/>
                  <a:pt x="6371399" y="553998"/>
                </a:cubicBezTo>
                <a:cubicBezTo>
                  <a:pt x="5984972" y="553944"/>
                  <a:pt x="5901889" y="578733"/>
                  <a:pt x="5717251" y="553998"/>
                </a:cubicBezTo>
                <a:cubicBezTo>
                  <a:pt x="5532613" y="529263"/>
                  <a:pt x="5414450" y="550999"/>
                  <a:pt x="5318221" y="553998"/>
                </a:cubicBezTo>
                <a:cubicBezTo>
                  <a:pt x="5221992" y="556998"/>
                  <a:pt x="4965081" y="535165"/>
                  <a:pt x="4834151" y="553998"/>
                </a:cubicBezTo>
                <a:cubicBezTo>
                  <a:pt x="4703221" y="572832"/>
                  <a:pt x="4185994" y="590060"/>
                  <a:pt x="4009925" y="553998"/>
                </a:cubicBezTo>
                <a:cubicBezTo>
                  <a:pt x="3833856" y="517936"/>
                  <a:pt x="3598099" y="541392"/>
                  <a:pt x="3355778" y="553998"/>
                </a:cubicBezTo>
                <a:cubicBezTo>
                  <a:pt x="3113457" y="566604"/>
                  <a:pt x="3055840" y="530388"/>
                  <a:pt x="2871708" y="553998"/>
                </a:cubicBezTo>
                <a:cubicBezTo>
                  <a:pt x="2687576" y="577609"/>
                  <a:pt x="2482719" y="555972"/>
                  <a:pt x="2217561" y="553998"/>
                </a:cubicBezTo>
                <a:cubicBezTo>
                  <a:pt x="1952403" y="552024"/>
                  <a:pt x="1959399" y="544739"/>
                  <a:pt x="1818531" y="553998"/>
                </a:cubicBezTo>
                <a:cubicBezTo>
                  <a:pt x="1677663" y="563258"/>
                  <a:pt x="1514166" y="546966"/>
                  <a:pt x="1419500" y="553998"/>
                </a:cubicBezTo>
                <a:cubicBezTo>
                  <a:pt x="1324834" y="561030"/>
                  <a:pt x="934619" y="532699"/>
                  <a:pt x="765353" y="553998"/>
                </a:cubicBezTo>
                <a:cubicBezTo>
                  <a:pt x="596087" y="575297"/>
                  <a:pt x="189076" y="525742"/>
                  <a:pt x="0" y="553998"/>
                </a:cubicBezTo>
                <a:cubicBezTo>
                  <a:pt x="11158" y="291299"/>
                  <a:pt x="3950" y="119564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2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Large and small scale agricultural projects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882782-94E1-4A0D-E356-4475DAEAB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92" y="806225"/>
            <a:ext cx="3900524" cy="21611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2" descr="Growing Rice and Fish together | Rice and Fish Mixed farming in South Asia  | 3rd Eye Unfold - YouTube">
            <a:extLst>
              <a:ext uri="{FF2B5EF4-FFF2-40B4-BE49-F238E27FC236}">
                <a16:creationId xmlns:a16="http://schemas.microsoft.com/office/drawing/2014/main" id="{B7BE0560-85A0-1CC8-4382-DFC1B5B9E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123" y="806225"/>
            <a:ext cx="4026282" cy="216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48489D-5484-A434-9197-9BAF1625FBCE}"/>
              </a:ext>
            </a:extLst>
          </p:cNvPr>
          <p:cNvSpPr/>
          <p:nvPr/>
        </p:nvSpPr>
        <p:spPr>
          <a:xfrm>
            <a:off x="117567" y="3111109"/>
            <a:ext cx="4454434" cy="3416320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Almeria, Spain (HIC)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Provides cheap fresh fruit and vegetables (Europe’s salad bowl)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Large economic boost for Spain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Use of hydroponics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Increased water use has put strain on local water supplies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Illegal workers from North Africa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Large amounts of plastic litter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D59255-5E69-FC36-BF2D-1B19994B88F3}"/>
              </a:ext>
            </a:extLst>
          </p:cNvPr>
          <p:cNvSpPr/>
          <p:nvPr/>
        </p:nvSpPr>
        <p:spPr>
          <a:xfrm>
            <a:off x="4696096" y="3100046"/>
            <a:ext cx="4330337" cy="3416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2">
                    <a:lumMod val="75000"/>
                  </a:schemeClr>
                </a:solidFill>
                <a:latin typeface=""/>
              </a:rPr>
              <a:t>Rice-fish farming, Indonesia (LIC)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Easily increases food supplies of rice and fish (Asian diet)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Appropriate tech/ low cost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Good for the environment</a:t>
            </a:r>
          </a:p>
          <a:p>
            <a:r>
              <a:rPr lang="en-GB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Yields are small so most farmers can’t rely on this as their main source of income</a:t>
            </a:r>
          </a:p>
        </p:txBody>
      </p:sp>
      <p:pic>
        <p:nvPicPr>
          <p:cNvPr id="8" name="Graphic 7" descr="Maize with solid fill">
            <a:extLst>
              <a:ext uri="{FF2B5EF4-FFF2-40B4-BE49-F238E27FC236}">
                <a16:creationId xmlns:a16="http://schemas.microsoft.com/office/drawing/2014/main" id="{89C3906E-826F-3FBD-4814-D98F4C638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60195" y="3086983"/>
            <a:ext cx="642379" cy="642379"/>
          </a:xfrm>
          <a:prstGeom prst="rect">
            <a:avLst/>
          </a:prstGeom>
        </p:spPr>
      </p:pic>
      <p:pic>
        <p:nvPicPr>
          <p:cNvPr id="10" name="Graphic 9" descr="Fishing with solid fill">
            <a:extLst>
              <a:ext uri="{FF2B5EF4-FFF2-40B4-BE49-F238E27FC236}">
                <a16:creationId xmlns:a16="http://schemas.microsoft.com/office/drawing/2014/main" id="{E3A1214B-93BF-C724-770A-AF43582832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75188" y="6051775"/>
            <a:ext cx="799217" cy="79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48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992357" y="2119810"/>
            <a:ext cx="5159285" cy="1862048"/>
          </a:xfrm>
          <a:custGeom>
            <a:avLst/>
            <a:gdLst>
              <a:gd name="connsiteX0" fmla="*/ 0 w 5159285"/>
              <a:gd name="connsiteY0" fmla="*/ 0 h 1862048"/>
              <a:gd name="connsiteX1" fmla="*/ 748096 w 5159285"/>
              <a:gd name="connsiteY1" fmla="*/ 0 h 1862048"/>
              <a:gd name="connsiteX2" fmla="*/ 1444600 w 5159285"/>
              <a:gd name="connsiteY2" fmla="*/ 0 h 1862048"/>
              <a:gd name="connsiteX3" fmla="*/ 2089510 w 5159285"/>
              <a:gd name="connsiteY3" fmla="*/ 0 h 1862048"/>
              <a:gd name="connsiteX4" fmla="*/ 2734421 w 5159285"/>
              <a:gd name="connsiteY4" fmla="*/ 0 h 1862048"/>
              <a:gd name="connsiteX5" fmla="*/ 3482517 w 5159285"/>
              <a:gd name="connsiteY5" fmla="*/ 0 h 1862048"/>
              <a:gd name="connsiteX6" fmla="*/ 4179021 w 5159285"/>
              <a:gd name="connsiteY6" fmla="*/ 0 h 1862048"/>
              <a:gd name="connsiteX7" fmla="*/ 5159285 w 5159285"/>
              <a:gd name="connsiteY7" fmla="*/ 0 h 1862048"/>
              <a:gd name="connsiteX8" fmla="*/ 5159285 w 5159285"/>
              <a:gd name="connsiteY8" fmla="*/ 602062 h 1862048"/>
              <a:gd name="connsiteX9" fmla="*/ 5159285 w 5159285"/>
              <a:gd name="connsiteY9" fmla="*/ 1166883 h 1862048"/>
              <a:gd name="connsiteX10" fmla="*/ 5159285 w 5159285"/>
              <a:gd name="connsiteY10" fmla="*/ 1862048 h 1862048"/>
              <a:gd name="connsiteX11" fmla="*/ 4617560 w 5159285"/>
              <a:gd name="connsiteY11" fmla="*/ 1862048 h 1862048"/>
              <a:gd name="connsiteX12" fmla="*/ 3869464 w 5159285"/>
              <a:gd name="connsiteY12" fmla="*/ 1862048 h 1862048"/>
              <a:gd name="connsiteX13" fmla="*/ 3276146 w 5159285"/>
              <a:gd name="connsiteY13" fmla="*/ 1862048 h 1862048"/>
              <a:gd name="connsiteX14" fmla="*/ 2528050 w 5159285"/>
              <a:gd name="connsiteY14" fmla="*/ 1862048 h 1862048"/>
              <a:gd name="connsiteX15" fmla="*/ 1986325 w 5159285"/>
              <a:gd name="connsiteY15" fmla="*/ 1862048 h 1862048"/>
              <a:gd name="connsiteX16" fmla="*/ 1496193 w 5159285"/>
              <a:gd name="connsiteY16" fmla="*/ 1862048 h 1862048"/>
              <a:gd name="connsiteX17" fmla="*/ 1006061 w 5159285"/>
              <a:gd name="connsiteY17" fmla="*/ 1862048 h 1862048"/>
              <a:gd name="connsiteX18" fmla="*/ 0 w 5159285"/>
              <a:gd name="connsiteY18" fmla="*/ 1862048 h 1862048"/>
              <a:gd name="connsiteX19" fmla="*/ 0 w 5159285"/>
              <a:gd name="connsiteY19" fmla="*/ 1297227 h 1862048"/>
              <a:gd name="connsiteX20" fmla="*/ 0 w 5159285"/>
              <a:gd name="connsiteY20" fmla="*/ 639303 h 1862048"/>
              <a:gd name="connsiteX21" fmla="*/ 0 w 5159285"/>
              <a:gd name="connsiteY21" fmla="*/ 0 h 186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59285" h="1862048" fill="none" extrusionOk="0">
                <a:moveTo>
                  <a:pt x="0" y="0"/>
                </a:moveTo>
                <a:cubicBezTo>
                  <a:pt x="358291" y="3411"/>
                  <a:pt x="493953" y="-14759"/>
                  <a:pt x="748096" y="0"/>
                </a:cubicBezTo>
                <a:cubicBezTo>
                  <a:pt x="1002239" y="14759"/>
                  <a:pt x="1181738" y="764"/>
                  <a:pt x="1444600" y="0"/>
                </a:cubicBezTo>
                <a:cubicBezTo>
                  <a:pt x="1707462" y="-764"/>
                  <a:pt x="1807641" y="-22127"/>
                  <a:pt x="2089510" y="0"/>
                </a:cubicBezTo>
                <a:cubicBezTo>
                  <a:pt x="2371379" y="22127"/>
                  <a:pt x="2529848" y="7773"/>
                  <a:pt x="2734421" y="0"/>
                </a:cubicBezTo>
                <a:cubicBezTo>
                  <a:pt x="2938994" y="-7773"/>
                  <a:pt x="3308516" y="8833"/>
                  <a:pt x="3482517" y="0"/>
                </a:cubicBezTo>
                <a:cubicBezTo>
                  <a:pt x="3656518" y="-8833"/>
                  <a:pt x="3932844" y="-14115"/>
                  <a:pt x="4179021" y="0"/>
                </a:cubicBezTo>
                <a:cubicBezTo>
                  <a:pt x="4425198" y="14115"/>
                  <a:pt x="4806919" y="-12369"/>
                  <a:pt x="5159285" y="0"/>
                </a:cubicBezTo>
                <a:cubicBezTo>
                  <a:pt x="5162947" y="262522"/>
                  <a:pt x="5135336" y="386993"/>
                  <a:pt x="5159285" y="602062"/>
                </a:cubicBezTo>
                <a:cubicBezTo>
                  <a:pt x="5183234" y="817131"/>
                  <a:pt x="5175339" y="965157"/>
                  <a:pt x="5159285" y="1166883"/>
                </a:cubicBezTo>
                <a:cubicBezTo>
                  <a:pt x="5143231" y="1368609"/>
                  <a:pt x="5136364" y="1694242"/>
                  <a:pt x="5159285" y="1862048"/>
                </a:cubicBezTo>
                <a:cubicBezTo>
                  <a:pt x="4920899" y="1841234"/>
                  <a:pt x="4819212" y="1875490"/>
                  <a:pt x="4617560" y="1862048"/>
                </a:cubicBezTo>
                <a:cubicBezTo>
                  <a:pt x="4415909" y="1848606"/>
                  <a:pt x="4234414" y="1845682"/>
                  <a:pt x="3869464" y="1862048"/>
                </a:cubicBezTo>
                <a:cubicBezTo>
                  <a:pt x="3504514" y="1878414"/>
                  <a:pt x="3501037" y="1849023"/>
                  <a:pt x="3276146" y="1862048"/>
                </a:cubicBezTo>
                <a:cubicBezTo>
                  <a:pt x="3051255" y="1875073"/>
                  <a:pt x="2887882" y="1835917"/>
                  <a:pt x="2528050" y="1862048"/>
                </a:cubicBezTo>
                <a:cubicBezTo>
                  <a:pt x="2168218" y="1888179"/>
                  <a:pt x="2125044" y="1873542"/>
                  <a:pt x="1986325" y="1862048"/>
                </a:cubicBezTo>
                <a:cubicBezTo>
                  <a:pt x="1847606" y="1850554"/>
                  <a:pt x="1713314" y="1875698"/>
                  <a:pt x="1496193" y="1862048"/>
                </a:cubicBezTo>
                <a:cubicBezTo>
                  <a:pt x="1279072" y="1848398"/>
                  <a:pt x="1164639" y="1847276"/>
                  <a:pt x="1006061" y="1862048"/>
                </a:cubicBezTo>
                <a:cubicBezTo>
                  <a:pt x="847483" y="1876820"/>
                  <a:pt x="452057" y="1869377"/>
                  <a:pt x="0" y="1862048"/>
                </a:cubicBezTo>
                <a:cubicBezTo>
                  <a:pt x="7116" y="1742985"/>
                  <a:pt x="26067" y="1527794"/>
                  <a:pt x="0" y="1297227"/>
                </a:cubicBezTo>
                <a:cubicBezTo>
                  <a:pt x="-26067" y="1066660"/>
                  <a:pt x="18383" y="870231"/>
                  <a:pt x="0" y="639303"/>
                </a:cubicBezTo>
                <a:cubicBezTo>
                  <a:pt x="-18383" y="408375"/>
                  <a:pt x="-12925" y="159050"/>
                  <a:pt x="0" y="0"/>
                </a:cubicBezTo>
                <a:close/>
              </a:path>
              <a:path w="5159285" h="1862048" stroke="0" extrusionOk="0">
                <a:moveTo>
                  <a:pt x="0" y="0"/>
                </a:moveTo>
                <a:cubicBezTo>
                  <a:pt x="290541" y="-5594"/>
                  <a:pt x="299402" y="-1905"/>
                  <a:pt x="593318" y="0"/>
                </a:cubicBezTo>
                <a:cubicBezTo>
                  <a:pt x="887234" y="1905"/>
                  <a:pt x="922146" y="-1099"/>
                  <a:pt x="1083450" y="0"/>
                </a:cubicBezTo>
                <a:cubicBezTo>
                  <a:pt x="1244754" y="1099"/>
                  <a:pt x="1561662" y="-11441"/>
                  <a:pt x="1831546" y="0"/>
                </a:cubicBezTo>
                <a:cubicBezTo>
                  <a:pt x="2101430" y="11441"/>
                  <a:pt x="2270240" y="-19577"/>
                  <a:pt x="2424864" y="0"/>
                </a:cubicBezTo>
                <a:cubicBezTo>
                  <a:pt x="2579488" y="19577"/>
                  <a:pt x="2755700" y="13816"/>
                  <a:pt x="3018182" y="0"/>
                </a:cubicBezTo>
                <a:cubicBezTo>
                  <a:pt x="3280664" y="-13816"/>
                  <a:pt x="3443908" y="-6291"/>
                  <a:pt x="3766278" y="0"/>
                </a:cubicBezTo>
                <a:cubicBezTo>
                  <a:pt x="4088648" y="6291"/>
                  <a:pt x="4173609" y="-24014"/>
                  <a:pt x="4308003" y="0"/>
                </a:cubicBezTo>
                <a:cubicBezTo>
                  <a:pt x="4442398" y="24014"/>
                  <a:pt x="4839824" y="34643"/>
                  <a:pt x="5159285" y="0"/>
                </a:cubicBezTo>
                <a:cubicBezTo>
                  <a:pt x="5134269" y="151427"/>
                  <a:pt x="5148529" y="521949"/>
                  <a:pt x="5159285" y="657924"/>
                </a:cubicBezTo>
                <a:cubicBezTo>
                  <a:pt x="5170041" y="793899"/>
                  <a:pt x="5186280" y="953572"/>
                  <a:pt x="5159285" y="1241365"/>
                </a:cubicBezTo>
                <a:cubicBezTo>
                  <a:pt x="5132290" y="1529158"/>
                  <a:pt x="5179039" y="1671588"/>
                  <a:pt x="5159285" y="1862048"/>
                </a:cubicBezTo>
                <a:cubicBezTo>
                  <a:pt x="5017008" y="1893595"/>
                  <a:pt x="4769984" y="1895002"/>
                  <a:pt x="4462782" y="1862048"/>
                </a:cubicBezTo>
                <a:cubicBezTo>
                  <a:pt x="4155580" y="1829094"/>
                  <a:pt x="4025731" y="1877273"/>
                  <a:pt x="3714685" y="1862048"/>
                </a:cubicBezTo>
                <a:cubicBezTo>
                  <a:pt x="3403639" y="1846823"/>
                  <a:pt x="3156217" y="1889732"/>
                  <a:pt x="2966589" y="1862048"/>
                </a:cubicBezTo>
                <a:cubicBezTo>
                  <a:pt x="2776961" y="1834364"/>
                  <a:pt x="2668816" y="1858613"/>
                  <a:pt x="2424864" y="1862048"/>
                </a:cubicBezTo>
                <a:cubicBezTo>
                  <a:pt x="2180912" y="1865483"/>
                  <a:pt x="1941619" y="1843966"/>
                  <a:pt x="1779953" y="1862048"/>
                </a:cubicBezTo>
                <a:cubicBezTo>
                  <a:pt x="1618287" y="1880130"/>
                  <a:pt x="1222086" y="1865350"/>
                  <a:pt x="1031857" y="1862048"/>
                </a:cubicBezTo>
                <a:cubicBezTo>
                  <a:pt x="841628" y="1858746"/>
                  <a:pt x="419779" y="1902777"/>
                  <a:pt x="0" y="1862048"/>
                </a:cubicBezTo>
                <a:cubicBezTo>
                  <a:pt x="2027" y="1696466"/>
                  <a:pt x="3220" y="1471055"/>
                  <a:pt x="0" y="1297227"/>
                </a:cubicBezTo>
                <a:cubicBezTo>
                  <a:pt x="-3220" y="1123399"/>
                  <a:pt x="-25798" y="966040"/>
                  <a:pt x="0" y="713785"/>
                </a:cubicBezTo>
                <a:cubicBezTo>
                  <a:pt x="25798" y="461530"/>
                  <a:pt x="-5867" y="155858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11500" dirty="0">
                <a:latin typeface="Quattrocento Sans" panose="020B0502050000020003" pitchFamily="34" charset="0"/>
              </a:rPr>
              <a:t>PAPER 1</a:t>
            </a:r>
            <a:endParaRPr lang="en-GB" sz="11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579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66059" y="93388"/>
            <a:ext cx="5342708" cy="553998"/>
          </a:xfrm>
          <a:custGeom>
            <a:avLst/>
            <a:gdLst>
              <a:gd name="connsiteX0" fmla="*/ 0 w 5342708"/>
              <a:gd name="connsiteY0" fmla="*/ 0 h 553998"/>
              <a:gd name="connsiteX1" fmla="*/ 560984 w 5342708"/>
              <a:gd name="connsiteY1" fmla="*/ 0 h 553998"/>
              <a:gd name="connsiteX2" fmla="*/ 1282250 w 5342708"/>
              <a:gd name="connsiteY2" fmla="*/ 0 h 553998"/>
              <a:gd name="connsiteX3" fmla="*/ 1896661 w 5342708"/>
              <a:gd name="connsiteY3" fmla="*/ 0 h 553998"/>
              <a:gd name="connsiteX4" fmla="*/ 2457646 w 5342708"/>
              <a:gd name="connsiteY4" fmla="*/ 0 h 553998"/>
              <a:gd name="connsiteX5" fmla="*/ 3178911 w 5342708"/>
              <a:gd name="connsiteY5" fmla="*/ 0 h 553998"/>
              <a:gd name="connsiteX6" fmla="*/ 3846750 w 5342708"/>
              <a:gd name="connsiteY6" fmla="*/ 0 h 553998"/>
              <a:gd name="connsiteX7" fmla="*/ 4514588 w 5342708"/>
              <a:gd name="connsiteY7" fmla="*/ 0 h 553998"/>
              <a:gd name="connsiteX8" fmla="*/ 5342708 w 5342708"/>
              <a:gd name="connsiteY8" fmla="*/ 0 h 553998"/>
              <a:gd name="connsiteX9" fmla="*/ 5342708 w 5342708"/>
              <a:gd name="connsiteY9" fmla="*/ 553998 h 553998"/>
              <a:gd name="connsiteX10" fmla="*/ 4781724 w 5342708"/>
              <a:gd name="connsiteY10" fmla="*/ 553998 h 553998"/>
              <a:gd name="connsiteX11" fmla="*/ 4274166 w 5342708"/>
              <a:gd name="connsiteY11" fmla="*/ 553998 h 553998"/>
              <a:gd name="connsiteX12" fmla="*/ 3552901 w 5342708"/>
              <a:gd name="connsiteY12" fmla="*/ 553998 h 553998"/>
              <a:gd name="connsiteX13" fmla="*/ 2991916 w 5342708"/>
              <a:gd name="connsiteY13" fmla="*/ 553998 h 553998"/>
              <a:gd name="connsiteX14" fmla="*/ 2270651 w 5342708"/>
              <a:gd name="connsiteY14" fmla="*/ 553998 h 553998"/>
              <a:gd name="connsiteX15" fmla="*/ 1495958 w 5342708"/>
              <a:gd name="connsiteY15" fmla="*/ 553998 h 553998"/>
              <a:gd name="connsiteX16" fmla="*/ 881547 w 5342708"/>
              <a:gd name="connsiteY16" fmla="*/ 553998 h 553998"/>
              <a:gd name="connsiteX17" fmla="*/ 0 w 5342708"/>
              <a:gd name="connsiteY17" fmla="*/ 553998 h 553998"/>
              <a:gd name="connsiteX18" fmla="*/ 0 w 5342708"/>
              <a:gd name="connsiteY18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42708" h="553998" fill="none" extrusionOk="0">
                <a:moveTo>
                  <a:pt x="0" y="0"/>
                </a:moveTo>
                <a:cubicBezTo>
                  <a:pt x="217272" y="18763"/>
                  <a:pt x="441429" y="-18186"/>
                  <a:pt x="560984" y="0"/>
                </a:cubicBezTo>
                <a:cubicBezTo>
                  <a:pt x="680539" y="18186"/>
                  <a:pt x="998881" y="3483"/>
                  <a:pt x="1282250" y="0"/>
                </a:cubicBezTo>
                <a:cubicBezTo>
                  <a:pt x="1565619" y="-3483"/>
                  <a:pt x="1622372" y="15673"/>
                  <a:pt x="1896661" y="0"/>
                </a:cubicBezTo>
                <a:cubicBezTo>
                  <a:pt x="2170950" y="-15673"/>
                  <a:pt x="2217079" y="1903"/>
                  <a:pt x="2457646" y="0"/>
                </a:cubicBezTo>
                <a:cubicBezTo>
                  <a:pt x="2698214" y="-1903"/>
                  <a:pt x="2871069" y="-30608"/>
                  <a:pt x="3178911" y="0"/>
                </a:cubicBezTo>
                <a:cubicBezTo>
                  <a:pt x="3486753" y="30608"/>
                  <a:pt x="3682954" y="4248"/>
                  <a:pt x="3846750" y="0"/>
                </a:cubicBezTo>
                <a:cubicBezTo>
                  <a:pt x="4010546" y="-4248"/>
                  <a:pt x="4368221" y="19317"/>
                  <a:pt x="4514588" y="0"/>
                </a:cubicBezTo>
                <a:cubicBezTo>
                  <a:pt x="4660955" y="-19317"/>
                  <a:pt x="4955462" y="12067"/>
                  <a:pt x="5342708" y="0"/>
                </a:cubicBezTo>
                <a:cubicBezTo>
                  <a:pt x="5352868" y="229019"/>
                  <a:pt x="5331550" y="428898"/>
                  <a:pt x="5342708" y="553998"/>
                </a:cubicBezTo>
                <a:cubicBezTo>
                  <a:pt x="5065151" y="565414"/>
                  <a:pt x="5009227" y="552643"/>
                  <a:pt x="4781724" y="553998"/>
                </a:cubicBezTo>
                <a:cubicBezTo>
                  <a:pt x="4554221" y="555353"/>
                  <a:pt x="4520196" y="559386"/>
                  <a:pt x="4274166" y="553998"/>
                </a:cubicBezTo>
                <a:cubicBezTo>
                  <a:pt x="4028136" y="548610"/>
                  <a:pt x="3886416" y="540139"/>
                  <a:pt x="3552901" y="553998"/>
                </a:cubicBezTo>
                <a:cubicBezTo>
                  <a:pt x="3219386" y="567857"/>
                  <a:pt x="3215702" y="529649"/>
                  <a:pt x="2991916" y="553998"/>
                </a:cubicBezTo>
                <a:cubicBezTo>
                  <a:pt x="2768130" y="578347"/>
                  <a:pt x="2614819" y="572525"/>
                  <a:pt x="2270651" y="553998"/>
                </a:cubicBezTo>
                <a:cubicBezTo>
                  <a:pt x="1926484" y="535471"/>
                  <a:pt x="1788639" y="531815"/>
                  <a:pt x="1495958" y="553998"/>
                </a:cubicBezTo>
                <a:cubicBezTo>
                  <a:pt x="1203277" y="576181"/>
                  <a:pt x="1099002" y="538532"/>
                  <a:pt x="881547" y="553998"/>
                </a:cubicBezTo>
                <a:cubicBezTo>
                  <a:pt x="664092" y="569464"/>
                  <a:pt x="193298" y="527143"/>
                  <a:pt x="0" y="553998"/>
                </a:cubicBezTo>
                <a:cubicBezTo>
                  <a:pt x="-14566" y="384249"/>
                  <a:pt x="16546" y="261948"/>
                  <a:pt x="0" y="0"/>
                </a:cubicBezTo>
                <a:close/>
              </a:path>
              <a:path w="5342708" h="553998" stroke="0" extrusionOk="0">
                <a:moveTo>
                  <a:pt x="0" y="0"/>
                </a:moveTo>
                <a:cubicBezTo>
                  <a:pt x="180341" y="12631"/>
                  <a:pt x="470188" y="-8159"/>
                  <a:pt x="614411" y="0"/>
                </a:cubicBezTo>
                <a:cubicBezTo>
                  <a:pt x="758634" y="8159"/>
                  <a:pt x="897697" y="16342"/>
                  <a:pt x="1121969" y="0"/>
                </a:cubicBezTo>
                <a:cubicBezTo>
                  <a:pt x="1346241" y="-16342"/>
                  <a:pt x="1581675" y="-11065"/>
                  <a:pt x="1896661" y="0"/>
                </a:cubicBezTo>
                <a:cubicBezTo>
                  <a:pt x="2211647" y="11065"/>
                  <a:pt x="2366883" y="29765"/>
                  <a:pt x="2511073" y="0"/>
                </a:cubicBezTo>
                <a:cubicBezTo>
                  <a:pt x="2655263" y="-29765"/>
                  <a:pt x="2854852" y="-14135"/>
                  <a:pt x="3125484" y="0"/>
                </a:cubicBezTo>
                <a:cubicBezTo>
                  <a:pt x="3396116" y="14135"/>
                  <a:pt x="3688138" y="29079"/>
                  <a:pt x="3900177" y="0"/>
                </a:cubicBezTo>
                <a:cubicBezTo>
                  <a:pt x="4112216" y="-29079"/>
                  <a:pt x="4202013" y="-15696"/>
                  <a:pt x="4461161" y="0"/>
                </a:cubicBezTo>
                <a:cubicBezTo>
                  <a:pt x="4720309" y="15696"/>
                  <a:pt x="5005027" y="32870"/>
                  <a:pt x="5342708" y="0"/>
                </a:cubicBezTo>
                <a:cubicBezTo>
                  <a:pt x="5348623" y="180179"/>
                  <a:pt x="5321459" y="391482"/>
                  <a:pt x="5342708" y="553998"/>
                </a:cubicBezTo>
                <a:cubicBezTo>
                  <a:pt x="5136539" y="567291"/>
                  <a:pt x="4945269" y="542612"/>
                  <a:pt x="4781724" y="553998"/>
                </a:cubicBezTo>
                <a:cubicBezTo>
                  <a:pt x="4618179" y="565384"/>
                  <a:pt x="4358996" y="527030"/>
                  <a:pt x="4113885" y="553998"/>
                </a:cubicBezTo>
                <a:cubicBezTo>
                  <a:pt x="3868774" y="580966"/>
                  <a:pt x="3750948" y="541806"/>
                  <a:pt x="3499474" y="553998"/>
                </a:cubicBezTo>
                <a:cubicBezTo>
                  <a:pt x="3248000" y="566190"/>
                  <a:pt x="2881178" y="582119"/>
                  <a:pt x="2724781" y="553998"/>
                </a:cubicBezTo>
                <a:cubicBezTo>
                  <a:pt x="2568384" y="525877"/>
                  <a:pt x="2238788" y="588853"/>
                  <a:pt x="1950088" y="553998"/>
                </a:cubicBezTo>
                <a:cubicBezTo>
                  <a:pt x="1661388" y="519143"/>
                  <a:pt x="1571764" y="571773"/>
                  <a:pt x="1389104" y="553998"/>
                </a:cubicBezTo>
                <a:cubicBezTo>
                  <a:pt x="1206444" y="536223"/>
                  <a:pt x="971606" y="564154"/>
                  <a:pt x="721266" y="553998"/>
                </a:cubicBezTo>
                <a:cubicBezTo>
                  <a:pt x="470926" y="543842"/>
                  <a:pt x="354347" y="544021"/>
                  <a:pt x="0" y="553998"/>
                </a:cubicBezTo>
                <a:cubicBezTo>
                  <a:pt x="-20589" y="313102"/>
                  <a:pt x="-6318" y="253366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New Zealand 2011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9899EC-C313-414C-DD62-411175D31187}"/>
              </a:ext>
            </a:extLst>
          </p:cNvPr>
          <p:cNvSpPr/>
          <p:nvPr/>
        </p:nvSpPr>
        <p:spPr>
          <a:xfrm>
            <a:off x="5538652" y="7140"/>
            <a:ext cx="3439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a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HIC tectonic hazard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FF949-4152-0C17-2DB0-0401F59A7B08}"/>
              </a:ext>
            </a:extLst>
          </p:cNvPr>
          <p:cNvSpPr/>
          <p:nvPr/>
        </p:nvSpPr>
        <p:spPr>
          <a:xfrm>
            <a:off x="223053" y="769950"/>
            <a:ext cx="4653151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Key facts: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algn="ctr"/>
            <a:r>
              <a:rPr lang="en-GB" sz="2400" b="1" dirty="0"/>
              <a:t>22</a:t>
            </a:r>
            <a:r>
              <a:rPr lang="en-GB" sz="2400" b="1" baseline="30000" dirty="0"/>
              <a:t>nd</a:t>
            </a:r>
            <a:r>
              <a:rPr lang="en-GB" sz="2400" b="1" dirty="0"/>
              <a:t> February 2011 </a:t>
            </a:r>
            <a:r>
              <a:rPr lang="en-GB" sz="2400" dirty="0"/>
              <a:t>(6.3 magnitude)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Conservative plate boundary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Foreshocks and aftershocks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C22F7E-FCA2-B8C1-1318-833E45EF3126}"/>
              </a:ext>
            </a:extLst>
          </p:cNvPr>
          <p:cNvSpPr/>
          <p:nvPr/>
        </p:nvSpPr>
        <p:spPr>
          <a:xfrm>
            <a:off x="114977" y="2391862"/>
            <a:ext cx="3733907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Primary effects: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185 deaths, 3000 injured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100,000 properties damaged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$28 billion of damaged caused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Liquefaction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8E60-6059-2CFA-08AF-D54277EED6AB}"/>
              </a:ext>
            </a:extLst>
          </p:cNvPr>
          <p:cNvSpPr/>
          <p:nvPr/>
        </p:nvSpPr>
        <p:spPr>
          <a:xfrm>
            <a:off x="167594" y="5177844"/>
            <a:ext cx="6437757" cy="16927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Secondary effects:</a:t>
            </a:r>
          </a:p>
          <a:p>
            <a:pPr algn="ctr"/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en-GB" sz="2400" dirty="0"/>
              <a:t>5 Rugby World Cup matches cancelled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en-GB" sz="2400" dirty="0"/>
              <a:t>People left without water supplies and usable toilets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C113AF-C628-D6BD-C907-54ED9C4B3552}"/>
              </a:ext>
            </a:extLst>
          </p:cNvPr>
          <p:cNvSpPr/>
          <p:nvPr/>
        </p:nvSpPr>
        <p:spPr>
          <a:xfrm>
            <a:off x="5003879" y="949292"/>
            <a:ext cx="4040182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Immediate responses: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Helicopters rescued people from rooftops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Army ran desalination plants for fresh water</a:t>
            </a:r>
          </a:p>
        </p:txBody>
      </p:sp>
      <p:pic>
        <p:nvPicPr>
          <p:cNvPr id="13" name="Graphic 12" descr="Hourglass 90% with solid fill">
            <a:extLst>
              <a:ext uri="{FF2B5EF4-FFF2-40B4-BE49-F238E27FC236}">
                <a16:creationId xmlns:a16="http://schemas.microsoft.com/office/drawing/2014/main" id="{62243011-602A-46D9-1207-3FB011639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62546" y="600689"/>
            <a:ext cx="516802" cy="516802"/>
          </a:xfrm>
          <a:prstGeom prst="rect">
            <a:avLst/>
          </a:prstGeom>
        </p:spPr>
      </p:pic>
      <p:pic>
        <p:nvPicPr>
          <p:cNvPr id="15" name="Graphic 14" descr="Boxing Glove with solid fill">
            <a:extLst>
              <a:ext uri="{FF2B5EF4-FFF2-40B4-BE49-F238E27FC236}">
                <a16:creationId xmlns:a16="http://schemas.microsoft.com/office/drawing/2014/main" id="{63E1474B-D984-E9A1-609B-3FF17EBF8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1903" y="2391862"/>
            <a:ext cx="586055" cy="586055"/>
          </a:xfrm>
          <a:prstGeom prst="rect">
            <a:avLst/>
          </a:prstGeom>
        </p:spPr>
      </p:pic>
      <p:pic>
        <p:nvPicPr>
          <p:cNvPr id="17" name="Graphic 16" descr="Marker with solid fill">
            <a:extLst>
              <a:ext uri="{FF2B5EF4-FFF2-40B4-BE49-F238E27FC236}">
                <a16:creationId xmlns:a16="http://schemas.microsoft.com/office/drawing/2014/main" id="{1E1D5B89-B5F4-586A-6D56-66AC678DF7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08407" y="651097"/>
            <a:ext cx="667797" cy="667797"/>
          </a:xfrm>
          <a:prstGeom prst="rect">
            <a:avLst/>
          </a:prstGeom>
        </p:spPr>
      </p:pic>
      <p:pic>
        <p:nvPicPr>
          <p:cNvPr id="19" name="Graphic 18" descr="Boxing Glove with solid fill">
            <a:extLst>
              <a:ext uri="{FF2B5EF4-FFF2-40B4-BE49-F238E27FC236}">
                <a16:creationId xmlns:a16="http://schemas.microsoft.com/office/drawing/2014/main" id="{A3B41D4B-480F-89C2-C976-462B879C01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5325" y="5407745"/>
            <a:ext cx="586055" cy="58605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DF1510B-0C2D-94CB-3C08-61A24227AA7A}"/>
              </a:ext>
            </a:extLst>
          </p:cNvPr>
          <p:cNvSpPr/>
          <p:nvPr/>
        </p:nvSpPr>
        <p:spPr>
          <a:xfrm>
            <a:off x="3984171" y="3003273"/>
            <a:ext cx="5031659" cy="20621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Long-term responses:</a:t>
            </a:r>
          </a:p>
          <a:p>
            <a:pPr algn="ctr"/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10,000 affordable homes rebuilt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Water and sewage restored by August 2011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Christchurch Cathedral demolished.</a:t>
            </a:r>
          </a:p>
        </p:txBody>
      </p:sp>
      <p:pic>
        <p:nvPicPr>
          <p:cNvPr id="3" name="Picture 2" descr="A picture containing outdoor, wooden, old, dirty&#10;&#10;Description automatically generated">
            <a:extLst>
              <a:ext uri="{FF2B5EF4-FFF2-40B4-BE49-F238E27FC236}">
                <a16:creationId xmlns:a16="http://schemas.microsoft.com/office/drawing/2014/main" id="{1E1EF546-B60A-F129-1C22-D17BDF9903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01245" y="5177844"/>
            <a:ext cx="2276695" cy="1575413"/>
          </a:xfrm>
          <a:prstGeom prst="rect">
            <a:avLst/>
          </a:prstGeom>
        </p:spPr>
      </p:pic>
      <p:pic>
        <p:nvPicPr>
          <p:cNvPr id="21" name="Graphic 20" descr="Hourglass 90% with solid fill">
            <a:extLst>
              <a:ext uri="{FF2B5EF4-FFF2-40B4-BE49-F238E27FC236}">
                <a16:creationId xmlns:a16="http://schemas.microsoft.com/office/drawing/2014/main" id="{5E5C721D-1243-7853-1086-C011064EA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04145" y="3035145"/>
            <a:ext cx="516802" cy="51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57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69899EC-C313-414C-DD62-411175D31187}"/>
              </a:ext>
            </a:extLst>
          </p:cNvPr>
          <p:cNvSpPr/>
          <p:nvPr/>
        </p:nvSpPr>
        <p:spPr>
          <a:xfrm>
            <a:off x="5538652" y="7140"/>
            <a:ext cx="36053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a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LIC tectonic hazard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FF949-4152-0C17-2DB0-0401F59A7B08}"/>
              </a:ext>
            </a:extLst>
          </p:cNvPr>
          <p:cNvSpPr/>
          <p:nvPr/>
        </p:nvSpPr>
        <p:spPr>
          <a:xfrm>
            <a:off x="223053" y="769950"/>
            <a:ext cx="4653151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Key facts: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algn="ctr"/>
            <a:r>
              <a:rPr lang="en-GB" sz="2400" b="1" dirty="0"/>
              <a:t>25</a:t>
            </a:r>
            <a:r>
              <a:rPr lang="en-GB" sz="2400" b="1" baseline="30000" dirty="0"/>
              <a:t>th</a:t>
            </a:r>
            <a:r>
              <a:rPr lang="en-GB" sz="2400" b="1" dirty="0"/>
              <a:t> April 2015 </a:t>
            </a:r>
            <a:r>
              <a:rPr lang="en-GB" sz="2400" dirty="0"/>
              <a:t>(7.9 magnitude)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Destructive plate boundary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Aftershocks experienced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C22F7E-FCA2-B8C1-1318-833E45EF3126}"/>
              </a:ext>
            </a:extLst>
          </p:cNvPr>
          <p:cNvSpPr/>
          <p:nvPr/>
        </p:nvSpPr>
        <p:spPr>
          <a:xfrm>
            <a:off x="99937" y="2412227"/>
            <a:ext cx="4331161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Primary effects: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9000 deaths, 19,000 injured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Entire villages flattened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UNESCO world heritage sites destroyed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1.7 million children out in the open after schools destroyed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8E60-6059-2CFA-08AF-D54277EED6AB}"/>
              </a:ext>
            </a:extLst>
          </p:cNvPr>
          <p:cNvSpPr/>
          <p:nvPr/>
        </p:nvSpPr>
        <p:spPr>
          <a:xfrm>
            <a:off x="99937" y="5175434"/>
            <a:ext cx="5368835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Secondary effects: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 algn="ctr">
              <a:buFont typeface="Wingdings" pitchFamily="2" charset="2"/>
              <a:buChar char="Ø"/>
            </a:pPr>
            <a:r>
              <a:rPr lang="en-GB" sz="2400" dirty="0"/>
              <a:t>Avalanche on Mount Everest, killing 19 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en-GB" sz="2400" dirty="0"/>
              <a:t>Loss of tourism in the country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en-GB" sz="2400" dirty="0"/>
              <a:t>Crop harvests lost that season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C113AF-C628-D6BD-C907-54ED9C4B3552}"/>
              </a:ext>
            </a:extLst>
          </p:cNvPr>
          <p:cNvSpPr/>
          <p:nvPr/>
        </p:nvSpPr>
        <p:spPr>
          <a:xfrm>
            <a:off x="5003879" y="910103"/>
            <a:ext cx="4040182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Immediate responses: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India and China provided $1 billion in aid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500,000 temporary housing provided- ‘Tent city’ in Kathmandu</a:t>
            </a:r>
          </a:p>
        </p:txBody>
      </p:sp>
      <p:pic>
        <p:nvPicPr>
          <p:cNvPr id="13" name="Graphic 12" descr="Hourglass 90% with solid fill">
            <a:extLst>
              <a:ext uri="{FF2B5EF4-FFF2-40B4-BE49-F238E27FC236}">
                <a16:creationId xmlns:a16="http://schemas.microsoft.com/office/drawing/2014/main" id="{62243011-602A-46D9-1207-3FB011639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2546" y="600689"/>
            <a:ext cx="516802" cy="516802"/>
          </a:xfrm>
          <a:prstGeom prst="rect">
            <a:avLst/>
          </a:prstGeom>
        </p:spPr>
      </p:pic>
      <p:pic>
        <p:nvPicPr>
          <p:cNvPr id="15" name="Graphic 14" descr="Boxing Glove with solid fill">
            <a:extLst>
              <a:ext uri="{FF2B5EF4-FFF2-40B4-BE49-F238E27FC236}">
                <a16:creationId xmlns:a16="http://schemas.microsoft.com/office/drawing/2014/main" id="{63E1474B-D984-E9A1-609B-3FF17EBF82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39448" y="2294129"/>
            <a:ext cx="586055" cy="586055"/>
          </a:xfrm>
          <a:prstGeom prst="rect">
            <a:avLst/>
          </a:prstGeom>
        </p:spPr>
      </p:pic>
      <p:pic>
        <p:nvPicPr>
          <p:cNvPr id="17" name="Graphic 16" descr="Marker with solid fill">
            <a:extLst>
              <a:ext uri="{FF2B5EF4-FFF2-40B4-BE49-F238E27FC236}">
                <a16:creationId xmlns:a16="http://schemas.microsoft.com/office/drawing/2014/main" id="{1E1D5B89-B5F4-586A-6D56-66AC678DF7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08407" y="651097"/>
            <a:ext cx="667797" cy="66779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DF1510B-0C2D-94CB-3C08-61A24227AA7A}"/>
              </a:ext>
            </a:extLst>
          </p:cNvPr>
          <p:cNvSpPr/>
          <p:nvPr/>
        </p:nvSpPr>
        <p:spPr>
          <a:xfrm>
            <a:off x="6035040" y="3480378"/>
            <a:ext cx="3009021" cy="31700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Long-term responses:</a:t>
            </a:r>
          </a:p>
          <a:p>
            <a:pPr algn="ctr"/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7000 schools rebuilt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Stricter building rules  introduced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Landslides cleared and roads repaired</a:t>
            </a:r>
          </a:p>
        </p:txBody>
      </p:sp>
      <p:pic>
        <p:nvPicPr>
          <p:cNvPr id="21" name="Graphic 20" descr="Hourglass 90% with solid fill">
            <a:extLst>
              <a:ext uri="{FF2B5EF4-FFF2-40B4-BE49-F238E27FC236}">
                <a16:creationId xmlns:a16="http://schemas.microsoft.com/office/drawing/2014/main" id="{5E5C721D-1243-7853-1086-C011064EA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2221" y="3540004"/>
            <a:ext cx="516802" cy="51680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C7E8F18-CCC6-C56C-3E12-618BEC6F3065}"/>
              </a:ext>
            </a:extLst>
          </p:cNvPr>
          <p:cNvSpPr/>
          <p:nvPr/>
        </p:nvSpPr>
        <p:spPr>
          <a:xfrm>
            <a:off x="139934" y="112906"/>
            <a:ext cx="5368834" cy="553998"/>
          </a:xfrm>
          <a:custGeom>
            <a:avLst/>
            <a:gdLst>
              <a:gd name="connsiteX0" fmla="*/ 0 w 5368834"/>
              <a:gd name="connsiteY0" fmla="*/ 0 h 553998"/>
              <a:gd name="connsiteX1" fmla="*/ 563728 w 5368834"/>
              <a:gd name="connsiteY1" fmla="*/ 0 h 553998"/>
              <a:gd name="connsiteX2" fmla="*/ 1288520 w 5368834"/>
              <a:gd name="connsiteY2" fmla="*/ 0 h 553998"/>
              <a:gd name="connsiteX3" fmla="*/ 1905936 w 5368834"/>
              <a:gd name="connsiteY3" fmla="*/ 0 h 553998"/>
              <a:gd name="connsiteX4" fmla="*/ 2469664 w 5368834"/>
              <a:gd name="connsiteY4" fmla="*/ 0 h 553998"/>
              <a:gd name="connsiteX5" fmla="*/ 3194456 w 5368834"/>
              <a:gd name="connsiteY5" fmla="*/ 0 h 553998"/>
              <a:gd name="connsiteX6" fmla="*/ 3865560 w 5368834"/>
              <a:gd name="connsiteY6" fmla="*/ 0 h 553998"/>
              <a:gd name="connsiteX7" fmla="*/ 4536665 w 5368834"/>
              <a:gd name="connsiteY7" fmla="*/ 0 h 553998"/>
              <a:gd name="connsiteX8" fmla="*/ 5368834 w 5368834"/>
              <a:gd name="connsiteY8" fmla="*/ 0 h 553998"/>
              <a:gd name="connsiteX9" fmla="*/ 5368834 w 5368834"/>
              <a:gd name="connsiteY9" fmla="*/ 553998 h 553998"/>
              <a:gd name="connsiteX10" fmla="*/ 4805106 w 5368834"/>
              <a:gd name="connsiteY10" fmla="*/ 553998 h 553998"/>
              <a:gd name="connsiteX11" fmla="*/ 4295067 w 5368834"/>
              <a:gd name="connsiteY11" fmla="*/ 553998 h 553998"/>
              <a:gd name="connsiteX12" fmla="*/ 3570275 w 5368834"/>
              <a:gd name="connsiteY12" fmla="*/ 553998 h 553998"/>
              <a:gd name="connsiteX13" fmla="*/ 3006547 w 5368834"/>
              <a:gd name="connsiteY13" fmla="*/ 553998 h 553998"/>
              <a:gd name="connsiteX14" fmla="*/ 2281754 w 5368834"/>
              <a:gd name="connsiteY14" fmla="*/ 553998 h 553998"/>
              <a:gd name="connsiteX15" fmla="*/ 1503274 w 5368834"/>
              <a:gd name="connsiteY15" fmla="*/ 553998 h 553998"/>
              <a:gd name="connsiteX16" fmla="*/ 885858 w 5368834"/>
              <a:gd name="connsiteY16" fmla="*/ 553998 h 553998"/>
              <a:gd name="connsiteX17" fmla="*/ 0 w 5368834"/>
              <a:gd name="connsiteY17" fmla="*/ 553998 h 553998"/>
              <a:gd name="connsiteX18" fmla="*/ 0 w 5368834"/>
              <a:gd name="connsiteY18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8834" h="553998" fill="none" extrusionOk="0">
                <a:moveTo>
                  <a:pt x="0" y="0"/>
                </a:moveTo>
                <a:cubicBezTo>
                  <a:pt x="192376" y="18784"/>
                  <a:pt x="336127" y="-19913"/>
                  <a:pt x="563728" y="0"/>
                </a:cubicBezTo>
                <a:cubicBezTo>
                  <a:pt x="791329" y="19913"/>
                  <a:pt x="930521" y="8679"/>
                  <a:pt x="1288520" y="0"/>
                </a:cubicBezTo>
                <a:cubicBezTo>
                  <a:pt x="1646519" y="-8679"/>
                  <a:pt x="1640155" y="14699"/>
                  <a:pt x="1905936" y="0"/>
                </a:cubicBezTo>
                <a:cubicBezTo>
                  <a:pt x="2171717" y="-14699"/>
                  <a:pt x="2281897" y="10410"/>
                  <a:pt x="2469664" y="0"/>
                </a:cubicBezTo>
                <a:cubicBezTo>
                  <a:pt x="2657431" y="-10410"/>
                  <a:pt x="2890118" y="16711"/>
                  <a:pt x="3194456" y="0"/>
                </a:cubicBezTo>
                <a:cubicBezTo>
                  <a:pt x="3498794" y="-16711"/>
                  <a:pt x="3668200" y="-7937"/>
                  <a:pt x="3865560" y="0"/>
                </a:cubicBezTo>
                <a:cubicBezTo>
                  <a:pt x="4062920" y="7937"/>
                  <a:pt x="4329833" y="-20262"/>
                  <a:pt x="4536665" y="0"/>
                </a:cubicBezTo>
                <a:cubicBezTo>
                  <a:pt x="4743498" y="20262"/>
                  <a:pt x="5101444" y="20944"/>
                  <a:pt x="5368834" y="0"/>
                </a:cubicBezTo>
                <a:cubicBezTo>
                  <a:pt x="5378994" y="229019"/>
                  <a:pt x="5357676" y="428898"/>
                  <a:pt x="5368834" y="553998"/>
                </a:cubicBezTo>
                <a:cubicBezTo>
                  <a:pt x="5232014" y="569312"/>
                  <a:pt x="4997433" y="550923"/>
                  <a:pt x="4805106" y="553998"/>
                </a:cubicBezTo>
                <a:cubicBezTo>
                  <a:pt x="4612779" y="557073"/>
                  <a:pt x="4444227" y="565440"/>
                  <a:pt x="4295067" y="553998"/>
                </a:cubicBezTo>
                <a:cubicBezTo>
                  <a:pt x="4145907" y="542556"/>
                  <a:pt x="3725160" y="557806"/>
                  <a:pt x="3570275" y="553998"/>
                </a:cubicBezTo>
                <a:cubicBezTo>
                  <a:pt x="3415390" y="550190"/>
                  <a:pt x="3161338" y="558589"/>
                  <a:pt x="3006547" y="553998"/>
                </a:cubicBezTo>
                <a:cubicBezTo>
                  <a:pt x="2851756" y="549407"/>
                  <a:pt x="2477801" y="563682"/>
                  <a:pt x="2281754" y="553998"/>
                </a:cubicBezTo>
                <a:cubicBezTo>
                  <a:pt x="2085707" y="544314"/>
                  <a:pt x="1757485" y="572297"/>
                  <a:pt x="1503274" y="553998"/>
                </a:cubicBezTo>
                <a:cubicBezTo>
                  <a:pt x="1249063" y="535699"/>
                  <a:pt x="1062466" y="528989"/>
                  <a:pt x="885858" y="553998"/>
                </a:cubicBezTo>
                <a:cubicBezTo>
                  <a:pt x="709250" y="579007"/>
                  <a:pt x="345595" y="525171"/>
                  <a:pt x="0" y="553998"/>
                </a:cubicBezTo>
                <a:cubicBezTo>
                  <a:pt x="-14566" y="384249"/>
                  <a:pt x="16546" y="261948"/>
                  <a:pt x="0" y="0"/>
                </a:cubicBezTo>
                <a:close/>
              </a:path>
              <a:path w="5368834" h="553998" stroke="0" extrusionOk="0">
                <a:moveTo>
                  <a:pt x="0" y="0"/>
                </a:moveTo>
                <a:cubicBezTo>
                  <a:pt x="191139" y="3513"/>
                  <a:pt x="336905" y="-24034"/>
                  <a:pt x="617416" y="0"/>
                </a:cubicBezTo>
                <a:cubicBezTo>
                  <a:pt x="897927" y="24034"/>
                  <a:pt x="1016320" y="-9663"/>
                  <a:pt x="1127455" y="0"/>
                </a:cubicBezTo>
                <a:cubicBezTo>
                  <a:pt x="1238590" y="9663"/>
                  <a:pt x="1576199" y="-34144"/>
                  <a:pt x="1905936" y="0"/>
                </a:cubicBezTo>
                <a:cubicBezTo>
                  <a:pt x="2235673" y="34144"/>
                  <a:pt x="2397695" y="-22355"/>
                  <a:pt x="2523352" y="0"/>
                </a:cubicBezTo>
                <a:cubicBezTo>
                  <a:pt x="2649009" y="22355"/>
                  <a:pt x="2874519" y="-10316"/>
                  <a:pt x="3140768" y="0"/>
                </a:cubicBezTo>
                <a:cubicBezTo>
                  <a:pt x="3407017" y="10316"/>
                  <a:pt x="3631924" y="38466"/>
                  <a:pt x="3919249" y="0"/>
                </a:cubicBezTo>
                <a:cubicBezTo>
                  <a:pt x="4206574" y="-38466"/>
                  <a:pt x="4231291" y="-25702"/>
                  <a:pt x="4482976" y="0"/>
                </a:cubicBezTo>
                <a:cubicBezTo>
                  <a:pt x="4734661" y="25702"/>
                  <a:pt x="4988138" y="27902"/>
                  <a:pt x="5368834" y="0"/>
                </a:cubicBezTo>
                <a:cubicBezTo>
                  <a:pt x="5374749" y="180179"/>
                  <a:pt x="5347585" y="391482"/>
                  <a:pt x="5368834" y="553998"/>
                </a:cubicBezTo>
                <a:cubicBezTo>
                  <a:pt x="5228498" y="559149"/>
                  <a:pt x="5030910" y="528991"/>
                  <a:pt x="4805106" y="553998"/>
                </a:cubicBezTo>
                <a:cubicBezTo>
                  <a:pt x="4579302" y="579005"/>
                  <a:pt x="4317428" y="582780"/>
                  <a:pt x="4134002" y="553998"/>
                </a:cubicBezTo>
                <a:cubicBezTo>
                  <a:pt x="3950576" y="525216"/>
                  <a:pt x="3789020" y="544064"/>
                  <a:pt x="3516586" y="553998"/>
                </a:cubicBezTo>
                <a:cubicBezTo>
                  <a:pt x="3244152" y="563932"/>
                  <a:pt x="2901011" y="545771"/>
                  <a:pt x="2738105" y="553998"/>
                </a:cubicBezTo>
                <a:cubicBezTo>
                  <a:pt x="2575199" y="562225"/>
                  <a:pt x="2324505" y="543602"/>
                  <a:pt x="1959624" y="553998"/>
                </a:cubicBezTo>
                <a:cubicBezTo>
                  <a:pt x="1594743" y="564394"/>
                  <a:pt x="1656996" y="553802"/>
                  <a:pt x="1395897" y="553998"/>
                </a:cubicBezTo>
                <a:cubicBezTo>
                  <a:pt x="1134798" y="554194"/>
                  <a:pt x="975329" y="553256"/>
                  <a:pt x="724793" y="553998"/>
                </a:cubicBezTo>
                <a:cubicBezTo>
                  <a:pt x="474257" y="554740"/>
                  <a:pt x="244499" y="545306"/>
                  <a:pt x="0" y="553998"/>
                </a:cubicBezTo>
                <a:cubicBezTo>
                  <a:pt x="-20589" y="313102"/>
                  <a:pt x="-6318" y="253366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Nepal Earthquake 2015 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18" name="Graphic 17" descr="Boxing Glove with solid fill">
            <a:extLst>
              <a:ext uri="{FF2B5EF4-FFF2-40B4-BE49-F238E27FC236}">
                <a16:creationId xmlns:a16="http://schemas.microsoft.com/office/drawing/2014/main" id="{E7D7D682-AABB-C687-58B6-2DD171771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76204" y="6117494"/>
            <a:ext cx="586055" cy="586055"/>
          </a:xfrm>
          <a:prstGeom prst="rect">
            <a:avLst/>
          </a:prstGeom>
        </p:spPr>
      </p:pic>
      <p:pic>
        <p:nvPicPr>
          <p:cNvPr id="10" name="Picture 9" descr="A picture containing building, outdoor, stone, soil&#10;&#10;Description automatically generated">
            <a:extLst>
              <a:ext uri="{FF2B5EF4-FFF2-40B4-BE49-F238E27FC236}">
                <a16:creationId xmlns:a16="http://schemas.microsoft.com/office/drawing/2014/main" id="{6446F4CC-6FC6-1853-8E38-195111481B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1098" y="3482114"/>
            <a:ext cx="1561081" cy="120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11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69899EC-C313-414C-DD62-411175D31187}"/>
              </a:ext>
            </a:extLst>
          </p:cNvPr>
          <p:cNvSpPr/>
          <p:nvPr/>
        </p:nvSpPr>
        <p:spPr>
          <a:xfrm>
            <a:off x="139933" y="764615"/>
            <a:ext cx="40251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a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 Tropical Storm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FF949-4152-0C17-2DB0-0401F59A7B08}"/>
              </a:ext>
            </a:extLst>
          </p:cNvPr>
          <p:cNvSpPr/>
          <p:nvPr/>
        </p:nvSpPr>
        <p:spPr>
          <a:xfrm>
            <a:off x="139933" y="1264710"/>
            <a:ext cx="4653151" cy="15696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Key facts: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algn="ctr"/>
            <a:r>
              <a:rPr lang="en-GB" sz="2400" b="1" dirty="0"/>
              <a:t>8</a:t>
            </a:r>
            <a:r>
              <a:rPr lang="en-GB" sz="2400" b="1" baseline="30000" dirty="0"/>
              <a:t>th</a:t>
            </a:r>
            <a:r>
              <a:rPr lang="en-GB" sz="2400" b="1" dirty="0"/>
              <a:t> November 2013 </a:t>
            </a:r>
            <a:r>
              <a:rPr lang="en-GB" sz="2400" dirty="0"/>
              <a:t>(category 5)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Began in North West Pacific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315km wind speeds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C22F7E-FCA2-B8C1-1318-833E45EF3126}"/>
              </a:ext>
            </a:extLst>
          </p:cNvPr>
          <p:cNvSpPr/>
          <p:nvPr/>
        </p:nvSpPr>
        <p:spPr>
          <a:xfrm>
            <a:off x="4999527" y="826528"/>
            <a:ext cx="4025145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Primary effects: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4.1 million people homeless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Cost around $12 billion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Electricity cables damaged and roads blocked by fallen trees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90% of Tacloban city ruined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8E60-6059-2CFA-08AF-D54277EED6AB}"/>
              </a:ext>
            </a:extLst>
          </p:cNvPr>
          <p:cNvSpPr/>
          <p:nvPr/>
        </p:nvSpPr>
        <p:spPr>
          <a:xfrm>
            <a:off x="159357" y="2953676"/>
            <a:ext cx="4268951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70C0"/>
                </a:solidFill>
                <a:latin typeface=""/>
              </a:rPr>
              <a:t>Secondary effects: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8 people died in a stampede for food supplies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Water supplies contaminated by sea water and sewage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C113AF-C628-D6BD-C907-54ED9C4B3552}"/>
              </a:ext>
            </a:extLst>
          </p:cNvPr>
          <p:cNvSpPr/>
          <p:nvPr/>
        </p:nvSpPr>
        <p:spPr>
          <a:xfrm>
            <a:off x="4551395" y="3581409"/>
            <a:ext cx="445267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Immediate responses: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800,000 people evacuated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1 million food packs and 250,000L of water given</a:t>
            </a:r>
          </a:p>
        </p:txBody>
      </p:sp>
      <p:pic>
        <p:nvPicPr>
          <p:cNvPr id="13" name="Graphic 12" descr="Hourglass 90% with solid fill">
            <a:extLst>
              <a:ext uri="{FF2B5EF4-FFF2-40B4-BE49-F238E27FC236}">
                <a16:creationId xmlns:a16="http://schemas.microsoft.com/office/drawing/2014/main" id="{62243011-602A-46D9-1207-3FB011639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60286" y="3616787"/>
            <a:ext cx="516802" cy="516802"/>
          </a:xfrm>
          <a:prstGeom prst="rect">
            <a:avLst/>
          </a:prstGeom>
        </p:spPr>
      </p:pic>
      <p:pic>
        <p:nvPicPr>
          <p:cNvPr id="15" name="Graphic 14" descr="Boxing Glove with solid fill">
            <a:extLst>
              <a:ext uri="{FF2B5EF4-FFF2-40B4-BE49-F238E27FC236}">
                <a16:creationId xmlns:a16="http://schemas.microsoft.com/office/drawing/2014/main" id="{63E1474B-D984-E9A1-609B-3FF17EBF82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60286" y="556853"/>
            <a:ext cx="586055" cy="586055"/>
          </a:xfrm>
          <a:prstGeom prst="rect">
            <a:avLst/>
          </a:prstGeom>
        </p:spPr>
      </p:pic>
      <p:pic>
        <p:nvPicPr>
          <p:cNvPr id="17" name="Graphic 16" descr="Marker with solid fill">
            <a:extLst>
              <a:ext uri="{FF2B5EF4-FFF2-40B4-BE49-F238E27FC236}">
                <a16:creationId xmlns:a16="http://schemas.microsoft.com/office/drawing/2014/main" id="{1E1D5B89-B5F4-586A-6D56-66AC678DF7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48404" y="1264710"/>
            <a:ext cx="667797" cy="66779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DF1510B-0C2D-94CB-3C08-61A24227AA7A}"/>
              </a:ext>
            </a:extLst>
          </p:cNvPr>
          <p:cNvSpPr/>
          <p:nvPr/>
        </p:nvSpPr>
        <p:spPr>
          <a:xfrm>
            <a:off x="2051011" y="5230311"/>
            <a:ext cx="699533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Long-term responses: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‘Build Back Better’ government response to upgrade buildings for future disasters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Mangroves replanted to absorb storm surges</a:t>
            </a:r>
          </a:p>
        </p:txBody>
      </p:sp>
      <p:pic>
        <p:nvPicPr>
          <p:cNvPr id="21" name="Graphic 20" descr="Hourglass 90% with solid fill">
            <a:extLst>
              <a:ext uri="{FF2B5EF4-FFF2-40B4-BE49-F238E27FC236}">
                <a16:creationId xmlns:a16="http://schemas.microsoft.com/office/drawing/2014/main" id="{5E5C721D-1243-7853-1086-C011064EA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9539" y="6210840"/>
            <a:ext cx="516802" cy="516802"/>
          </a:xfrm>
          <a:prstGeom prst="rect">
            <a:avLst/>
          </a:prstGeom>
        </p:spPr>
      </p:pic>
      <p:pic>
        <p:nvPicPr>
          <p:cNvPr id="18" name="Graphic 17" descr="Boxing Glove with solid fill">
            <a:extLst>
              <a:ext uri="{FF2B5EF4-FFF2-40B4-BE49-F238E27FC236}">
                <a16:creationId xmlns:a16="http://schemas.microsoft.com/office/drawing/2014/main" id="{E7D7D682-AABB-C687-58B6-2DD171771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27317" y="2934944"/>
            <a:ext cx="586055" cy="5860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30117E9-BDFF-F484-87DF-8C16B398C746}"/>
              </a:ext>
            </a:extLst>
          </p:cNvPr>
          <p:cNvSpPr/>
          <p:nvPr/>
        </p:nvSpPr>
        <p:spPr>
          <a:xfrm>
            <a:off x="139934" y="138116"/>
            <a:ext cx="7778931" cy="553998"/>
          </a:xfrm>
          <a:custGeom>
            <a:avLst/>
            <a:gdLst>
              <a:gd name="connsiteX0" fmla="*/ 0 w 7778931"/>
              <a:gd name="connsiteY0" fmla="*/ 0 h 553998"/>
              <a:gd name="connsiteX1" fmla="*/ 414876 w 7778931"/>
              <a:gd name="connsiteY1" fmla="*/ 0 h 553998"/>
              <a:gd name="connsiteX2" fmla="*/ 1140910 w 7778931"/>
              <a:gd name="connsiteY2" fmla="*/ 0 h 553998"/>
              <a:gd name="connsiteX3" fmla="*/ 1555786 w 7778931"/>
              <a:gd name="connsiteY3" fmla="*/ 0 h 553998"/>
              <a:gd name="connsiteX4" fmla="*/ 2126241 w 7778931"/>
              <a:gd name="connsiteY4" fmla="*/ 0 h 553998"/>
              <a:gd name="connsiteX5" fmla="*/ 2930064 w 7778931"/>
              <a:gd name="connsiteY5" fmla="*/ 0 h 553998"/>
              <a:gd name="connsiteX6" fmla="*/ 3578308 w 7778931"/>
              <a:gd name="connsiteY6" fmla="*/ 0 h 553998"/>
              <a:gd name="connsiteX7" fmla="*/ 4304342 w 7778931"/>
              <a:gd name="connsiteY7" fmla="*/ 0 h 553998"/>
              <a:gd name="connsiteX8" fmla="*/ 4874797 w 7778931"/>
              <a:gd name="connsiteY8" fmla="*/ 0 h 553998"/>
              <a:gd name="connsiteX9" fmla="*/ 5523041 w 7778931"/>
              <a:gd name="connsiteY9" fmla="*/ 0 h 553998"/>
              <a:gd name="connsiteX10" fmla="*/ 6326864 w 7778931"/>
              <a:gd name="connsiteY10" fmla="*/ 0 h 553998"/>
              <a:gd name="connsiteX11" fmla="*/ 6819530 w 7778931"/>
              <a:gd name="connsiteY11" fmla="*/ 0 h 553998"/>
              <a:gd name="connsiteX12" fmla="*/ 7778931 w 7778931"/>
              <a:gd name="connsiteY12" fmla="*/ 0 h 553998"/>
              <a:gd name="connsiteX13" fmla="*/ 7778931 w 7778931"/>
              <a:gd name="connsiteY13" fmla="*/ 553998 h 553998"/>
              <a:gd name="connsiteX14" fmla="*/ 7208476 w 7778931"/>
              <a:gd name="connsiteY14" fmla="*/ 553998 h 553998"/>
              <a:gd name="connsiteX15" fmla="*/ 6793600 w 7778931"/>
              <a:gd name="connsiteY15" fmla="*/ 553998 h 553998"/>
              <a:gd name="connsiteX16" fmla="*/ 6145355 w 7778931"/>
              <a:gd name="connsiteY16" fmla="*/ 553998 h 553998"/>
              <a:gd name="connsiteX17" fmla="*/ 5652690 w 7778931"/>
              <a:gd name="connsiteY17" fmla="*/ 553998 h 553998"/>
              <a:gd name="connsiteX18" fmla="*/ 5004446 w 7778931"/>
              <a:gd name="connsiteY18" fmla="*/ 553998 h 553998"/>
              <a:gd name="connsiteX19" fmla="*/ 4356201 w 7778931"/>
              <a:gd name="connsiteY19" fmla="*/ 553998 h 553998"/>
              <a:gd name="connsiteX20" fmla="*/ 3707957 w 7778931"/>
              <a:gd name="connsiteY20" fmla="*/ 553998 h 553998"/>
              <a:gd name="connsiteX21" fmla="*/ 3059713 w 7778931"/>
              <a:gd name="connsiteY21" fmla="*/ 553998 h 553998"/>
              <a:gd name="connsiteX22" fmla="*/ 2489258 w 7778931"/>
              <a:gd name="connsiteY22" fmla="*/ 553998 h 553998"/>
              <a:gd name="connsiteX23" fmla="*/ 1763224 w 7778931"/>
              <a:gd name="connsiteY23" fmla="*/ 553998 h 553998"/>
              <a:gd name="connsiteX24" fmla="*/ 1114980 w 7778931"/>
              <a:gd name="connsiteY24" fmla="*/ 553998 h 553998"/>
              <a:gd name="connsiteX25" fmla="*/ 0 w 7778931"/>
              <a:gd name="connsiteY25" fmla="*/ 553998 h 553998"/>
              <a:gd name="connsiteX26" fmla="*/ 0 w 7778931"/>
              <a:gd name="connsiteY26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778931" h="553998" fill="none" extrusionOk="0">
                <a:moveTo>
                  <a:pt x="0" y="0"/>
                </a:moveTo>
                <a:cubicBezTo>
                  <a:pt x="91023" y="14954"/>
                  <a:pt x="316585" y="14601"/>
                  <a:pt x="414876" y="0"/>
                </a:cubicBezTo>
                <a:cubicBezTo>
                  <a:pt x="513167" y="-14601"/>
                  <a:pt x="896328" y="7811"/>
                  <a:pt x="1140910" y="0"/>
                </a:cubicBezTo>
                <a:cubicBezTo>
                  <a:pt x="1385492" y="-7811"/>
                  <a:pt x="1468111" y="-11912"/>
                  <a:pt x="1555786" y="0"/>
                </a:cubicBezTo>
                <a:cubicBezTo>
                  <a:pt x="1643461" y="11912"/>
                  <a:pt x="1898619" y="-28222"/>
                  <a:pt x="2126241" y="0"/>
                </a:cubicBezTo>
                <a:cubicBezTo>
                  <a:pt x="2353863" y="28222"/>
                  <a:pt x="2618604" y="-26326"/>
                  <a:pt x="2930064" y="0"/>
                </a:cubicBezTo>
                <a:cubicBezTo>
                  <a:pt x="3241524" y="26326"/>
                  <a:pt x="3395235" y="8245"/>
                  <a:pt x="3578308" y="0"/>
                </a:cubicBezTo>
                <a:cubicBezTo>
                  <a:pt x="3761381" y="-8245"/>
                  <a:pt x="4146119" y="20776"/>
                  <a:pt x="4304342" y="0"/>
                </a:cubicBezTo>
                <a:cubicBezTo>
                  <a:pt x="4462565" y="-20776"/>
                  <a:pt x="4662635" y="26782"/>
                  <a:pt x="4874797" y="0"/>
                </a:cubicBezTo>
                <a:cubicBezTo>
                  <a:pt x="5086959" y="-26782"/>
                  <a:pt x="5210801" y="-23085"/>
                  <a:pt x="5523041" y="0"/>
                </a:cubicBezTo>
                <a:cubicBezTo>
                  <a:pt x="5835281" y="23085"/>
                  <a:pt x="5941019" y="30412"/>
                  <a:pt x="6326864" y="0"/>
                </a:cubicBezTo>
                <a:cubicBezTo>
                  <a:pt x="6712709" y="-30412"/>
                  <a:pt x="6673722" y="13514"/>
                  <a:pt x="6819530" y="0"/>
                </a:cubicBezTo>
                <a:cubicBezTo>
                  <a:pt x="6965338" y="-13514"/>
                  <a:pt x="7474962" y="-47123"/>
                  <a:pt x="7778931" y="0"/>
                </a:cubicBezTo>
                <a:cubicBezTo>
                  <a:pt x="7762385" y="125851"/>
                  <a:pt x="7802716" y="373932"/>
                  <a:pt x="7778931" y="553998"/>
                </a:cubicBezTo>
                <a:cubicBezTo>
                  <a:pt x="7598832" y="529095"/>
                  <a:pt x="7397676" y="572867"/>
                  <a:pt x="7208476" y="553998"/>
                </a:cubicBezTo>
                <a:cubicBezTo>
                  <a:pt x="7019277" y="535129"/>
                  <a:pt x="6895151" y="539693"/>
                  <a:pt x="6793600" y="553998"/>
                </a:cubicBezTo>
                <a:cubicBezTo>
                  <a:pt x="6692049" y="568303"/>
                  <a:pt x="6368514" y="528181"/>
                  <a:pt x="6145355" y="553998"/>
                </a:cubicBezTo>
                <a:cubicBezTo>
                  <a:pt x="5922197" y="579815"/>
                  <a:pt x="5802626" y="532534"/>
                  <a:pt x="5652690" y="553998"/>
                </a:cubicBezTo>
                <a:cubicBezTo>
                  <a:pt x="5502754" y="575462"/>
                  <a:pt x="5196666" y="584739"/>
                  <a:pt x="5004446" y="553998"/>
                </a:cubicBezTo>
                <a:cubicBezTo>
                  <a:pt x="4812226" y="523257"/>
                  <a:pt x="4657171" y="526208"/>
                  <a:pt x="4356201" y="553998"/>
                </a:cubicBezTo>
                <a:cubicBezTo>
                  <a:pt x="4055232" y="581788"/>
                  <a:pt x="3838066" y="528261"/>
                  <a:pt x="3707957" y="553998"/>
                </a:cubicBezTo>
                <a:cubicBezTo>
                  <a:pt x="3577848" y="579735"/>
                  <a:pt x="3265328" y="547843"/>
                  <a:pt x="3059713" y="553998"/>
                </a:cubicBezTo>
                <a:cubicBezTo>
                  <a:pt x="2854098" y="560153"/>
                  <a:pt x="2729182" y="538844"/>
                  <a:pt x="2489258" y="553998"/>
                </a:cubicBezTo>
                <a:cubicBezTo>
                  <a:pt x="2249334" y="569152"/>
                  <a:pt x="2119132" y="542174"/>
                  <a:pt x="1763224" y="553998"/>
                </a:cubicBezTo>
                <a:cubicBezTo>
                  <a:pt x="1407316" y="565822"/>
                  <a:pt x="1407761" y="577154"/>
                  <a:pt x="1114980" y="553998"/>
                </a:cubicBezTo>
                <a:cubicBezTo>
                  <a:pt x="822199" y="530842"/>
                  <a:pt x="493915" y="511643"/>
                  <a:pt x="0" y="553998"/>
                </a:cubicBezTo>
                <a:cubicBezTo>
                  <a:pt x="-88" y="328261"/>
                  <a:pt x="21173" y="196975"/>
                  <a:pt x="0" y="0"/>
                </a:cubicBezTo>
                <a:close/>
              </a:path>
              <a:path w="7778931" h="553998" stroke="0" extrusionOk="0">
                <a:moveTo>
                  <a:pt x="0" y="0"/>
                </a:moveTo>
                <a:cubicBezTo>
                  <a:pt x="270361" y="-6878"/>
                  <a:pt x="355040" y="24905"/>
                  <a:pt x="570455" y="0"/>
                </a:cubicBezTo>
                <a:cubicBezTo>
                  <a:pt x="785871" y="-24905"/>
                  <a:pt x="805891" y="3876"/>
                  <a:pt x="985331" y="0"/>
                </a:cubicBezTo>
                <a:cubicBezTo>
                  <a:pt x="1164771" y="-3876"/>
                  <a:pt x="1536921" y="-26211"/>
                  <a:pt x="1789154" y="0"/>
                </a:cubicBezTo>
                <a:cubicBezTo>
                  <a:pt x="2041387" y="26211"/>
                  <a:pt x="2084895" y="-6218"/>
                  <a:pt x="2359609" y="0"/>
                </a:cubicBezTo>
                <a:cubicBezTo>
                  <a:pt x="2634323" y="6218"/>
                  <a:pt x="2673757" y="25677"/>
                  <a:pt x="2930064" y="0"/>
                </a:cubicBezTo>
                <a:cubicBezTo>
                  <a:pt x="3186372" y="-25677"/>
                  <a:pt x="3452544" y="-8366"/>
                  <a:pt x="3733887" y="0"/>
                </a:cubicBezTo>
                <a:cubicBezTo>
                  <a:pt x="4015230" y="8366"/>
                  <a:pt x="4068379" y="5403"/>
                  <a:pt x="4226553" y="0"/>
                </a:cubicBezTo>
                <a:cubicBezTo>
                  <a:pt x="4384727" y="-5403"/>
                  <a:pt x="4796290" y="21081"/>
                  <a:pt x="5030375" y="0"/>
                </a:cubicBezTo>
                <a:cubicBezTo>
                  <a:pt x="5264460" y="-21081"/>
                  <a:pt x="5516037" y="2505"/>
                  <a:pt x="5834198" y="0"/>
                </a:cubicBezTo>
                <a:cubicBezTo>
                  <a:pt x="6152359" y="-2505"/>
                  <a:pt x="6244790" y="14321"/>
                  <a:pt x="6482443" y="0"/>
                </a:cubicBezTo>
                <a:cubicBezTo>
                  <a:pt x="6720096" y="-14321"/>
                  <a:pt x="7278808" y="60490"/>
                  <a:pt x="7778931" y="0"/>
                </a:cubicBezTo>
                <a:cubicBezTo>
                  <a:pt x="7763242" y="178998"/>
                  <a:pt x="7806452" y="314340"/>
                  <a:pt x="7778931" y="553998"/>
                </a:cubicBezTo>
                <a:cubicBezTo>
                  <a:pt x="7593260" y="550360"/>
                  <a:pt x="7543485" y="534815"/>
                  <a:pt x="7364055" y="553998"/>
                </a:cubicBezTo>
                <a:cubicBezTo>
                  <a:pt x="7184625" y="573181"/>
                  <a:pt x="6723059" y="527216"/>
                  <a:pt x="6560232" y="553998"/>
                </a:cubicBezTo>
                <a:cubicBezTo>
                  <a:pt x="6397405" y="580780"/>
                  <a:pt x="6302022" y="553519"/>
                  <a:pt x="6067566" y="553998"/>
                </a:cubicBezTo>
                <a:cubicBezTo>
                  <a:pt x="5833110" y="554477"/>
                  <a:pt x="5671268" y="570506"/>
                  <a:pt x="5419322" y="553998"/>
                </a:cubicBezTo>
                <a:cubicBezTo>
                  <a:pt x="5167376" y="537490"/>
                  <a:pt x="5016774" y="552753"/>
                  <a:pt x="4615499" y="553998"/>
                </a:cubicBezTo>
                <a:cubicBezTo>
                  <a:pt x="4214224" y="555243"/>
                  <a:pt x="4115916" y="578561"/>
                  <a:pt x="3967255" y="553998"/>
                </a:cubicBezTo>
                <a:cubicBezTo>
                  <a:pt x="3818594" y="529435"/>
                  <a:pt x="3738991" y="545262"/>
                  <a:pt x="3552378" y="553998"/>
                </a:cubicBezTo>
                <a:cubicBezTo>
                  <a:pt x="3365765" y="562734"/>
                  <a:pt x="3260242" y="568488"/>
                  <a:pt x="3059713" y="553998"/>
                </a:cubicBezTo>
                <a:cubicBezTo>
                  <a:pt x="2859185" y="539508"/>
                  <a:pt x="2543117" y="588455"/>
                  <a:pt x="2255890" y="553998"/>
                </a:cubicBezTo>
                <a:cubicBezTo>
                  <a:pt x="1968663" y="519541"/>
                  <a:pt x="1861152" y="560181"/>
                  <a:pt x="1607646" y="553998"/>
                </a:cubicBezTo>
                <a:cubicBezTo>
                  <a:pt x="1354140" y="547815"/>
                  <a:pt x="1323937" y="545211"/>
                  <a:pt x="1114980" y="553998"/>
                </a:cubicBezTo>
                <a:cubicBezTo>
                  <a:pt x="906023" y="562785"/>
                  <a:pt x="311916" y="594109"/>
                  <a:pt x="0" y="553998"/>
                </a:cubicBezTo>
                <a:cubicBezTo>
                  <a:pt x="-23655" y="279569"/>
                  <a:pt x="-6815" y="111327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Typhoon Haiyan, The Philippines 2013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13623CC-F74C-13BF-0B2A-C31952CBAB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9933" y="5003400"/>
            <a:ext cx="1721145" cy="17242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8149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69899EC-C313-414C-DD62-411175D31187}"/>
              </a:ext>
            </a:extLst>
          </p:cNvPr>
          <p:cNvSpPr/>
          <p:nvPr/>
        </p:nvSpPr>
        <p:spPr>
          <a:xfrm>
            <a:off x="6769101" y="48057"/>
            <a:ext cx="23748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a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 UK extreme weather event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2FF949-4152-0C17-2DB0-0401F59A7B08}"/>
              </a:ext>
            </a:extLst>
          </p:cNvPr>
          <p:cNvSpPr/>
          <p:nvPr/>
        </p:nvSpPr>
        <p:spPr>
          <a:xfrm>
            <a:off x="114533" y="702362"/>
            <a:ext cx="665456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Key facts: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algn="ctr"/>
            <a:r>
              <a:rPr lang="en-GB" sz="2400" b="1" dirty="0"/>
              <a:t>February /March 2018 across the UK</a:t>
            </a:r>
          </a:p>
          <a:p>
            <a:pPr marL="342900" indent="-342900" algn="ctr">
              <a:buFont typeface="Wingdings" pitchFamily="2" charset="2"/>
              <a:buChar char="v"/>
            </a:pPr>
            <a:r>
              <a:rPr lang="en-GB" sz="2400" dirty="0"/>
              <a:t>2 weeks of heavy snow and freezing wind (-10</a:t>
            </a:r>
            <a:r>
              <a:rPr lang="en-US" sz="2400" dirty="0"/>
              <a:t>◦c)</a:t>
            </a:r>
            <a:endParaRPr lang="en-GB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8E60-6059-2CFA-08AF-D54277EED6AB}"/>
              </a:ext>
            </a:extLst>
          </p:cNvPr>
          <p:cNvSpPr/>
          <p:nvPr/>
        </p:nvSpPr>
        <p:spPr>
          <a:xfrm>
            <a:off x="78012" y="1977207"/>
            <a:ext cx="4127595" cy="1938992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Causes: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Usually cold winds from Russia brought in the UK’s weather roundabout- picked up water from the North Sea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C113AF-C628-D6BD-C907-54ED9C4B3552}"/>
              </a:ext>
            </a:extLst>
          </p:cNvPr>
          <p:cNvSpPr/>
          <p:nvPr/>
        </p:nvSpPr>
        <p:spPr>
          <a:xfrm>
            <a:off x="4294508" y="1934193"/>
            <a:ext cx="4771480" cy="4893647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"/>
              </a:rPr>
              <a:t>Primary Impacts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10 people died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50cm of snow on high ground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Rural areas = extremely low temperatures </a:t>
            </a:r>
            <a:r>
              <a:rPr lang="en-GB" sz="2400" dirty="0"/>
              <a:t>(-12</a:t>
            </a:r>
            <a:r>
              <a:rPr lang="en-US" sz="2400" dirty="0"/>
              <a:t>◦c)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2400" b="1" dirty="0">
                <a:solidFill>
                  <a:srgbClr val="FF0000"/>
                </a:solidFill>
                <a:latin typeface=""/>
              </a:rPr>
              <a:t>Secondary Impacts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Thousands of schools closed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Main rail services cancelled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British Airways cancelled flights from Heathrow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Shortages of fresh food in supermarkets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Cars stuck on the M80 for 13 hrs</a:t>
            </a:r>
          </a:p>
        </p:txBody>
      </p:sp>
      <p:pic>
        <p:nvPicPr>
          <p:cNvPr id="17" name="Graphic 16" descr="Marker with solid fill">
            <a:extLst>
              <a:ext uri="{FF2B5EF4-FFF2-40B4-BE49-F238E27FC236}">
                <a16:creationId xmlns:a16="http://schemas.microsoft.com/office/drawing/2014/main" id="{1E1D5B89-B5F4-586A-6D56-66AC678DF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12" y="646424"/>
            <a:ext cx="554983" cy="55498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66A9E06-E5BA-4B54-1D65-8E72DF68B607}"/>
              </a:ext>
            </a:extLst>
          </p:cNvPr>
          <p:cNvSpPr/>
          <p:nvPr/>
        </p:nvSpPr>
        <p:spPr>
          <a:xfrm>
            <a:off x="184498" y="73848"/>
            <a:ext cx="5759102" cy="553998"/>
          </a:xfrm>
          <a:custGeom>
            <a:avLst/>
            <a:gdLst>
              <a:gd name="connsiteX0" fmla="*/ 0 w 5759102"/>
              <a:gd name="connsiteY0" fmla="*/ 0 h 553998"/>
              <a:gd name="connsiteX1" fmla="*/ 524718 w 5759102"/>
              <a:gd name="connsiteY1" fmla="*/ 0 h 553998"/>
              <a:gd name="connsiteX2" fmla="*/ 1107027 w 5759102"/>
              <a:gd name="connsiteY2" fmla="*/ 0 h 553998"/>
              <a:gd name="connsiteX3" fmla="*/ 1631746 w 5759102"/>
              <a:gd name="connsiteY3" fmla="*/ 0 h 553998"/>
              <a:gd name="connsiteX4" fmla="*/ 2329237 w 5759102"/>
              <a:gd name="connsiteY4" fmla="*/ 0 h 553998"/>
              <a:gd name="connsiteX5" fmla="*/ 2969137 w 5759102"/>
              <a:gd name="connsiteY5" fmla="*/ 0 h 553998"/>
              <a:gd name="connsiteX6" fmla="*/ 3609037 w 5759102"/>
              <a:gd name="connsiteY6" fmla="*/ 0 h 553998"/>
              <a:gd name="connsiteX7" fmla="*/ 4364120 w 5759102"/>
              <a:gd name="connsiteY7" fmla="*/ 0 h 553998"/>
              <a:gd name="connsiteX8" fmla="*/ 5061611 w 5759102"/>
              <a:gd name="connsiteY8" fmla="*/ 0 h 553998"/>
              <a:gd name="connsiteX9" fmla="*/ 5759102 w 5759102"/>
              <a:gd name="connsiteY9" fmla="*/ 0 h 553998"/>
              <a:gd name="connsiteX10" fmla="*/ 5759102 w 5759102"/>
              <a:gd name="connsiteY10" fmla="*/ 553998 h 553998"/>
              <a:gd name="connsiteX11" fmla="*/ 5291975 w 5759102"/>
              <a:gd name="connsiteY11" fmla="*/ 553998 h 553998"/>
              <a:gd name="connsiteX12" fmla="*/ 4767257 w 5759102"/>
              <a:gd name="connsiteY12" fmla="*/ 553998 h 553998"/>
              <a:gd name="connsiteX13" fmla="*/ 4069765 w 5759102"/>
              <a:gd name="connsiteY13" fmla="*/ 553998 h 553998"/>
              <a:gd name="connsiteX14" fmla="*/ 3314683 w 5759102"/>
              <a:gd name="connsiteY14" fmla="*/ 553998 h 553998"/>
              <a:gd name="connsiteX15" fmla="*/ 2732374 w 5759102"/>
              <a:gd name="connsiteY15" fmla="*/ 553998 h 553998"/>
              <a:gd name="connsiteX16" fmla="*/ 1977292 w 5759102"/>
              <a:gd name="connsiteY16" fmla="*/ 553998 h 553998"/>
              <a:gd name="connsiteX17" fmla="*/ 1452574 w 5759102"/>
              <a:gd name="connsiteY17" fmla="*/ 553998 h 553998"/>
              <a:gd name="connsiteX18" fmla="*/ 985446 w 5759102"/>
              <a:gd name="connsiteY18" fmla="*/ 553998 h 553998"/>
              <a:gd name="connsiteX19" fmla="*/ 0 w 5759102"/>
              <a:gd name="connsiteY19" fmla="*/ 553998 h 553998"/>
              <a:gd name="connsiteX20" fmla="*/ 0 w 5759102"/>
              <a:gd name="connsiteY20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759102" h="553998" fill="none" extrusionOk="0">
                <a:moveTo>
                  <a:pt x="0" y="0"/>
                </a:moveTo>
                <a:cubicBezTo>
                  <a:pt x="184589" y="16920"/>
                  <a:pt x="307583" y="-14003"/>
                  <a:pt x="524718" y="0"/>
                </a:cubicBezTo>
                <a:cubicBezTo>
                  <a:pt x="741853" y="14003"/>
                  <a:pt x="845989" y="-794"/>
                  <a:pt x="1107027" y="0"/>
                </a:cubicBezTo>
                <a:cubicBezTo>
                  <a:pt x="1368065" y="794"/>
                  <a:pt x="1459595" y="-22358"/>
                  <a:pt x="1631746" y="0"/>
                </a:cubicBezTo>
                <a:cubicBezTo>
                  <a:pt x="1803897" y="22358"/>
                  <a:pt x="2019917" y="-13964"/>
                  <a:pt x="2329237" y="0"/>
                </a:cubicBezTo>
                <a:cubicBezTo>
                  <a:pt x="2638557" y="13964"/>
                  <a:pt x="2674772" y="-25611"/>
                  <a:pt x="2969137" y="0"/>
                </a:cubicBezTo>
                <a:cubicBezTo>
                  <a:pt x="3263502" y="25611"/>
                  <a:pt x="3366707" y="-28656"/>
                  <a:pt x="3609037" y="0"/>
                </a:cubicBezTo>
                <a:cubicBezTo>
                  <a:pt x="3851367" y="28656"/>
                  <a:pt x="4087631" y="30434"/>
                  <a:pt x="4364120" y="0"/>
                </a:cubicBezTo>
                <a:cubicBezTo>
                  <a:pt x="4640609" y="-30434"/>
                  <a:pt x="4824429" y="20238"/>
                  <a:pt x="5061611" y="0"/>
                </a:cubicBezTo>
                <a:cubicBezTo>
                  <a:pt x="5298793" y="-20238"/>
                  <a:pt x="5552700" y="32356"/>
                  <a:pt x="5759102" y="0"/>
                </a:cubicBezTo>
                <a:cubicBezTo>
                  <a:pt x="5765431" y="206436"/>
                  <a:pt x="5771212" y="417579"/>
                  <a:pt x="5759102" y="553998"/>
                </a:cubicBezTo>
                <a:cubicBezTo>
                  <a:pt x="5597317" y="564296"/>
                  <a:pt x="5407856" y="565316"/>
                  <a:pt x="5291975" y="553998"/>
                </a:cubicBezTo>
                <a:cubicBezTo>
                  <a:pt x="5176094" y="542680"/>
                  <a:pt x="4932503" y="578816"/>
                  <a:pt x="4767257" y="553998"/>
                </a:cubicBezTo>
                <a:cubicBezTo>
                  <a:pt x="4602011" y="529180"/>
                  <a:pt x="4328811" y="527746"/>
                  <a:pt x="4069765" y="553998"/>
                </a:cubicBezTo>
                <a:cubicBezTo>
                  <a:pt x="3810719" y="580250"/>
                  <a:pt x="3522567" y="568078"/>
                  <a:pt x="3314683" y="553998"/>
                </a:cubicBezTo>
                <a:cubicBezTo>
                  <a:pt x="3106799" y="539918"/>
                  <a:pt x="2956212" y="550894"/>
                  <a:pt x="2732374" y="553998"/>
                </a:cubicBezTo>
                <a:cubicBezTo>
                  <a:pt x="2508536" y="557102"/>
                  <a:pt x="2158890" y="532913"/>
                  <a:pt x="1977292" y="553998"/>
                </a:cubicBezTo>
                <a:cubicBezTo>
                  <a:pt x="1795694" y="575083"/>
                  <a:pt x="1607261" y="552042"/>
                  <a:pt x="1452574" y="553998"/>
                </a:cubicBezTo>
                <a:cubicBezTo>
                  <a:pt x="1297887" y="555954"/>
                  <a:pt x="1204900" y="541758"/>
                  <a:pt x="985446" y="553998"/>
                </a:cubicBezTo>
                <a:cubicBezTo>
                  <a:pt x="765992" y="566238"/>
                  <a:pt x="345004" y="599460"/>
                  <a:pt x="0" y="553998"/>
                </a:cubicBezTo>
                <a:cubicBezTo>
                  <a:pt x="8725" y="380132"/>
                  <a:pt x="-9708" y="185838"/>
                  <a:pt x="0" y="0"/>
                </a:cubicBezTo>
                <a:close/>
              </a:path>
              <a:path w="5759102" h="553998" stroke="0" extrusionOk="0">
                <a:moveTo>
                  <a:pt x="0" y="0"/>
                </a:moveTo>
                <a:cubicBezTo>
                  <a:pt x="202701" y="8135"/>
                  <a:pt x="449423" y="-14367"/>
                  <a:pt x="582309" y="0"/>
                </a:cubicBezTo>
                <a:cubicBezTo>
                  <a:pt x="715195" y="14367"/>
                  <a:pt x="902372" y="-2087"/>
                  <a:pt x="1049436" y="0"/>
                </a:cubicBezTo>
                <a:cubicBezTo>
                  <a:pt x="1196500" y="2087"/>
                  <a:pt x="1506871" y="-6009"/>
                  <a:pt x="1804519" y="0"/>
                </a:cubicBezTo>
                <a:cubicBezTo>
                  <a:pt x="2102167" y="6009"/>
                  <a:pt x="2145848" y="4443"/>
                  <a:pt x="2386828" y="0"/>
                </a:cubicBezTo>
                <a:cubicBezTo>
                  <a:pt x="2627808" y="-4443"/>
                  <a:pt x="2796132" y="-16843"/>
                  <a:pt x="2969137" y="0"/>
                </a:cubicBezTo>
                <a:cubicBezTo>
                  <a:pt x="3142142" y="16843"/>
                  <a:pt x="3515122" y="-10985"/>
                  <a:pt x="3724219" y="0"/>
                </a:cubicBezTo>
                <a:cubicBezTo>
                  <a:pt x="3933316" y="10985"/>
                  <a:pt x="4110381" y="13357"/>
                  <a:pt x="4248937" y="0"/>
                </a:cubicBezTo>
                <a:cubicBezTo>
                  <a:pt x="4387493" y="-13357"/>
                  <a:pt x="4709987" y="14885"/>
                  <a:pt x="5004020" y="0"/>
                </a:cubicBezTo>
                <a:cubicBezTo>
                  <a:pt x="5298053" y="-14885"/>
                  <a:pt x="5492947" y="14554"/>
                  <a:pt x="5759102" y="0"/>
                </a:cubicBezTo>
                <a:cubicBezTo>
                  <a:pt x="5759602" y="144667"/>
                  <a:pt x="5753727" y="296943"/>
                  <a:pt x="5759102" y="553998"/>
                </a:cubicBezTo>
                <a:cubicBezTo>
                  <a:pt x="5554278" y="559062"/>
                  <a:pt x="5385054" y="561589"/>
                  <a:pt x="5119202" y="553998"/>
                </a:cubicBezTo>
                <a:cubicBezTo>
                  <a:pt x="4853350" y="546407"/>
                  <a:pt x="4671975" y="540066"/>
                  <a:pt x="4536893" y="553998"/>
                </a:cubicBezTo>
                <a:cubicBezTo>
                  <a:pt x="4401811" y="567930"/>
                  <a:pt x="4101448" y="545917"/>
                  <a:pt x="3781810" y="553998"/>
                </a:cubicBezTo>
                <a:cubicBezTo>
                  <a:pt x="3462172" y="562079"/>
                  <a:pt x="3216988" y="559591"/>
                  <a:pt x="3026728" y="553998"/>
                </a:cubicBezTo>
                <a:cubicBezTo>
                  <a:pt x="2836468" y="548405"/>
                  <a:pt x="2620102" y="539307"/>
                  <a:pt x="2502010" y="553998"/>
                </a:cubicBezTo>
                <a:cubicBezTo>
                  <a:pt x="2383918" y="568689"/>
                  <a:pt x="2030229" y="538500"/>
                  <a:pt x="1862110" y="553998"/>
                </a:cubicBezTo>
                <a:cubicBezTo>
                  <a:pt x="1693991" y="569496"/>
                  <a:pt x="1425743" y="534747"/>
                  <a:pt x="1107027" y="553998"/>
                </a:cubicBezTo>
                <a:cubicBezTo>
                  <a:pt x="788311" y="573249"/>
                  <a:pt x="272008" y="533104"/>
                  <a:pt x="0" y="553998"/>
                </a:cubicBezTo>
                <a:cubicBezTo>
                  <a:pt x="20621" y="428693"/>
                  <a:pt x="2468" y="251001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Beast from the East 2018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25" name="Graphic 24" descr="Boxing Glove with solid fill">
            <a:extLst>
              <a:ext uri="{FF2B5EF4-FFF2-40B4-BE49-F238E27FC236}">
                <a16:creationId xmlns:a16="http://schemas.microsoft.com/office/drawing/2014/main" id="{813709A2-97A7-D717-12D1-933B5999B2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33548" y="2061193"/>
            <a:ext cx="585697" cy="58569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B675AF8-59C2-A98D-B205-684EBFF514CD}"/>
              </a:ext>
            </a:extLst>
          </p:cNvPr>
          <p:cNvSpPr/>
          <p:nvPr/>
        </p:nvSpPr>
        <p:spPr>
          <a:xfrm>
            <a:off x="78011" y="3944235"/>
            <a:ext cx="4127595" cy="28777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Reponses:</a:t>
            </a:r>
            <a:endParaRPr lang="en-GB" sz="700" b="1" dirty="0">
              <a:solidFill>
                <a:srgbClr val="7030A0"/>
              </a:solidFill>
              <a:latin typeface="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GB" sz="2300" dirty="0"/>
              <a:t>Met Office issued red weather warnings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300" dirty="0"/>
              <a:t>Royal Air Force transported doctors to rural areas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300" dirty="0"/>
              <a:t>Greggs lorries used to provide food on motorways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300" dirty="0"/>
              <a:t>£1.2 billion from gov</a:t>
            </a:r>
          </a:p>
        </p:txBody>
      </p:sp>
      <p:pic>
        <p:nvPicPr>
          <p:cNvPr id="21" name="Graphic 20" descr="Hourglass 90% with solid fill">
            <a:extLst>
              <a:ext uri="{FF2B5EF4-FFF2-40B4-BE49-F238E27FC236}">
                <a16:creationId xmlns:a16="http://schemas.microsoft.com/office/drawing/2014/main" id="{5E5C721D-1243-7853-1086-C011064EAE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88804" y="4122615"/>
            <a:ext cx="516802" cy="516802"/>
          </a:xfrm>
          <a:prstGeom prst="rect">
            <a:avLst/>
          </a:prstGeom>
        </p:spPr>
      </p:pic>
      <p:pic>
        <p:nvPicPr>
          <p:cNvPr id="4" name="Graphic 3" descr="Snow">
            <a:extLst>
              <a:ext uri="{FF2B5EF4-FFF2-40B4-BE49-F238E27FC236}">
                <a16:creationId xmlns:a16="http://schemas.microsoft.com/office/drawing/2014/main" id="{2136F6BB-93EA-4304-A2A0-AA852D065F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14118" y="177010"/>
            <a:ext cx="554983" cy="5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272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169817" y="132577"/>
            <a:ext cx="6257108" cy="553998"/>
          </a:xfrm>
          <a:custGeom>
            <a:avLst/>
            <a:gdLst>
              <a:gd name="connsiteX0" fmla="*/ 0 w 6257108"/>
              <a:gd name="connsiteY0" fmla="*/ 0 h 553998"/>
              <a:gd name="connsiteX1" fmla="*/ 570092 w 6257108"/>
              <a:gd name="connsiteY1" fmla="*/ 0 h 553998"/>
              <a:gd name="connsiteX2" fmla="*/ 1202755 w 6257108"/>
              <a:gd name="connsiteY2" fmla="*/ 0 h 553998"/>
              <a:gd name="connsiteX3" fmla="*/ 1772847 w 6257108"/>
              <a:gd name="connsiteY3" fmla="*/ 0 h 553998"/>
              <a:gd name="connsiteX4" fmla="*/ 2530653 w 6257108"/>
              <a:gd name="connsiteY4" fmla="*/ 0 h 553998"/>
              <a:gd name="connsiteX5" fmla="*/ 3225887 w 6257108"/>
              <a:gd name="connsiteY5" fmla="*/ 0 h 553998"/>
              <a:gd name="connsiteX6" fmla="*/ 3921121 w 6257108"/>
              <a:gd name="connsiteY6" fmla="*/ 0 h 553998"/>
              <a:gd name="connsiteX7" fmla="*/ 4741497 w 6257108"/>
              <a:gd name="connsiteY7" fmla="*/ 0 h 553998"/>
              <a:gd name="connsiteX8" fmla="*/ 5499303 w 6257108"/>
              <a:gd name="connsiteY8" fmla="*/ 0 h 553998"/>
              <a:gd name="connsiteX9" fmla="*/ 6257108 w 6257108"/>
              <a:gd name="connsiteY9" fmla="*/ 0 h 553998"/>
              <a:gd name="connsiteX10" fmla="*/ 6257108 w 6257108"/>
              <a:gd name="connsiteY10" fmla="*/ 553998 h 553998"/>
              <a:gd name="connsiteX11" fmla="*/ 5749587 w 6257108"/>
              <a:gd name="connsiteY11" fmla="*/ 553998 h 553998"/>
              <a:gd name="connsiteX12" fmla="*/ 5179495 w 6257108"/>
              <a:gd name="connsiteY12" fmla="*/ 553998 h 553998"/>
              <a:gd name="connsiteX13" fmla="*/ 4421690 w 6257108"/>
              <a:gd name="connsiteY13" fmla="*/ 553998 h 553998"/>
              <a:gd name="connsiteX14" fmla="*/ 3601313 w 6257108"/>
              <a:gd name="connsiteY14" fmla="*/ 553998 h 553998"/>
              <a:gd name="connsiteX15" fmla="*/ 2968650 w 6257108"/>
              <a:gd name="connsiteY15" fmla="*/ 553998 h 553998"/>
              <a:gd name="connsiteX16" fmla="*/ 2148274 w 6257108"/>
              <a:gd name="connsiteY16" fmla="*/ 553998 h 553998"/>
              <a:gd name="connsiteX17" fmla="*/ 1578182 w 6257108"/>
              <a:gd name="connsiteY17" fmla="*/ 553998 h 553998"/>
              <a:gd name="connsiteX18" fmla="*/ 1070661 w 6257108"/>
              <a:gd name="connsiteY18" fmla="*/ 553998 h 553998"/>
              <a:gd name="connsiteX19" fmla="*/ 0 w 6257108"/>
              <a:gd name="connsiteY19" fmla="*/ 553998 h 553998"/>
              <a:gd name="connsiteX20" fmla="*/ 0 w 6257108"/>
              <a:gd name="connsiteY20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257108" h="553998" fill="none" extrusionOk="0">
                <a:moveTo>
                  <a:pt x="0" y="0"/>
                </a:moveTo>
                <a:cubicBezTo>
                  <a:pt x="204054" y="18423"/>
                  <a:pt x="410734" y="23621"/>
                  <a:pt x="570092" y="0"/>
                </a:cubicBezTo>
                <a:cubicBezTo>
                  <a:pt x="729450" y="-23621"/>
                  <a:pt x="941709" y="-25038"/>
                  <a:pt x="1202755" y="0"/>
                </a:cubicBezTo>
                <a:cubicBezTo>
                  <a:pt x="1463801" y="25038"/>
                  <a:pt x="1588063" y="-24734"/>
                  <a:pt x="1772847" y="0"/>
                </a:cubicBezTo>
                <a:cubicBezTo>
                  <a:pt x="1957631" y="24734"/>
                  <a:pt x="2300875" y="-14610"/>
                  <a:pt x="2530653" y="0"/>
                </a:cubicBezTo>
                <a:cubicBezTo>
                  <a:pt x="2760431" y="14610"/>
                  <a:pt x="2897326" y="-20570"/>
                  <a:pt x="3225887" y="0"/>
                </a:cubicBezTo>
                <a:cubicBezTo>
                  <a:pt x="3554448" y="20570"/>
                  <a:pt x="3769047" y="19212"/>
                  <a:pt x="3921121" y="0"/>
                </a:cubicBezTo>
                <a:cubicBezTo>
                  <a:pt x="4073195" y="-19212"/>
                  <a:pt x="4376576" y="12449"/>
                  <a:pt x="4741497" y="0"/>
                </a:cubicBezTo>
                <a:cubicBezTo>
                  <a:pt x="5106418" y="-12449"/>
                  <a:pt x="5243836" y="-26618"/>
                  <a:pt x="5499303" y="0"/>
                </a:cubicBezTo>
                <a:cubicBezTo>
                  <a:pt x="5754770" y="26618"/>
                  <a:pt x="5927289" y="-22049"/>
                  <a:pt x="6257108" y="0"/>
                </a:cubicBezTo>
                <a:cubicBezTo>
                  <a:pt x="6263437" y="206436"/>
                  <a:pt x="6269218" y="417579"/>
                  <a:pt x="6257108" y="553998"/>
                </a:cubicBezTo>
                <a:cubicBezTo>
                  <a:pt x="6153285" y="554580"/>
                  <a:pt x="5931044" y="547348"/>
                  <a:pt x="5749587" y="553998"/>
                </a:cubicBezTo>
                <a:cubicBezTo>
                  <a:pt x="5568130" y="560648"/>
                  <a:pt x="5313104" y="572055"/>
                  <a:pt x="5179495" y="553998"/>
                </a:cubicBezTo>
                <a:cubicBezTo>
                  <a:pt x="5045886" y="535941"/>
                  <a:pt x="4640068" y="563407"/>
                  <a:pt x="4421690" y="553998"/>
                </a:cubicBezTo>
                <a:cubicBezTo>
                  <a:pt x="4203313" y="544589"/>
                  <a:pt x="3953721" y="513439"/>
                  <a:pt x="3601313" y="553998"/>
                </a:cubicBezTo>
                <a:cubicBezTo>
                  <a:pt x="3248905" y="594557"/>
                  <a:pt x="3110708" y="578628"/>
                  <a:pt x="2968650" y="553998"/>
                </a:cubicBezTo>
                <a:cubicBezTo>
                  <a:pt x="2826592" y="529368"/>
                  <a:pt x="2499721" y="580769"/>
                  <a:pt x="2148274" y="553998"/>
                </a:cubicBezTo>
                <a:cubicBezTo>
                  <a:pt x="1796827" y="527227"/>
                  <a:pt x="1769341" y="555588"/>
                  <a:pt x="1578182" y="553998"/>
                </a:cubicBezTo>
                <a:cubicBezTo>
                  <a:pt x="1387023" y="552408"/>
                  <a:pt x="1306805" y="535756"/>
                  <a:pt x="1070661" y="553998"/>
                </a:cubicBezTo>
                <a:cubicBezTo>
                  <a:pt x="834517" y="572240"/>
                  <a:pt x="480447" y="532631"/>
                  <a:pt x="0" y="553998"/>
                </a:cubicBezTo>
                <a:cubicBezTo>
                  <a:pt x="8725" y="380132"/>
                  <a:pt x="-9708" y="185838"/>
                  <a:pt x="0" y="0"/>
                </a:cubicBezTo>
                <a:close/>
              </a:path>
              <a:path w="6257108" h="553998" stroke="0" extrusionOk="0">
                <a:moveTo>
                  <a:pt x="0" y="0"/>
                </a:moveTo>
                <a:cubicBezTo>
                  <a:pt x="130635" y="-12209"/>
                  <a:pt x="428396" y="-22470"/>
                  <a:pt x="632663" y="0"/>
                </a:cubicBezTo>
                <a:cubicBezTo>
                  <a:pt x="836930" y="22470"/>
                  <a:pt x="997006" y="25179"/>
                  <a:pt x="1140184" y="0"/>
                </a:cubicBezTo>
                <a:cubicBezTo>
                  <a:pt x="1283362" y="-25179"/>
                  <a:pt x="1682185" y="35301"/>
                  <a:pt x="1960561" y="0"/>
                </a:cubicBezTo>
                <a:cubicBezTo>
                  <a:pt x="2238937" y="-35301"/>
                  <a:pt x="2313450" y="29441"/>
                  <a:pt x="2593224" y="0"/>
                </a:cubicBezTo>
                <a:cubicBezTo>
                  <a:pt x="2872998" y="-29441"/>
                  <a:pt x="2973814" y="23319"/>
                  <a:pt x="3225887" y="0"/>
                </a:cubicBezTo>
                <a:cubicBezTo>
                  <a:pt x="3477960" y="-23319"/>
                  <a:pt x="3753325" y="2416"/>
                  <a:pt x="4046263" y="0"/>
                </a:cubicBezTo>
                <a:cubicBezTo>
                  <a:pt x="4339201" y="-2416"/>
                  <a:pt x="4375919" y="-2636"/>
                  <a:pt x="4616355" y="0"/>
                </a:cubicBezTo>
                <a:cubicBezTo>
                  <a:pt x="4856791" y="2636"/>
                  <a:pt x="5152137" y="-7904"/>
                  <a:pt x="5436732" y="0"/>
                </a:cubicBezTo>
                <a:cubicBezTo>
                  <a:pt x="5721327" y="7904"/>
                  <a:pt x="5914204" y="29878"/>
                  <a:pt x="6257108" y="0"/>
                </a:cubicBezTo>
                <a:cubicBezTo>
                  <a:pt x="6257608" y="144667"/>
                  <a:pt x="6251733" y="296943"/>
                  <a:pt x="6257108" y="553998"/>
                </a:cubicBezTo>
                <a:cubicBezTo>
                  <a:pt x="5999838" y="552800"/>
                  <a:pt x="5787919" y="551027"/>
                  <a:pt x="5561874" y="553998"/>
                </a:cubicBezTo>
                <a:cubicBezTo>
                  <a:pt x="5335829" y="556969"/>
                  <a:pt x="5082124" y="577007"/>
                  <a:pt x="4929211" y="553998"/>
                </a:cubicBezTo>
                <a:cubicBezTo>
                  <a:pt x="4776298" y="530989"/>
                  <a:pt x="4506544" y="571173"/>
                  <a:pt x="4108834" y="553998"/>
                </a:cubicBezTo>
                <a:cubicBezTo>
                  <a:pt x="3711124" y="536823"/>
                  <a:pt x="3694647" y="570615"/>
                  <a:pt x="3288458" y="553998"/>
                </a:cubicBezTo>
                <a:cubicBezTo>
                  <a:pt x="2882269" y="537381"/>
                  <a:pt x="2993722" y="564451"/>
                  <a:pt x="2718366" y="553998"/>
                </a:cubicBezTo>
                <a:cubicBezTo>
                  <a:pt x="2443010" y="543545"/>
                  <a:pt x="2220815" y="582442"/>
                  <a:pt x="2023132" y="553998"/>
                </a:cubicBezTo>
                <a:cubicBezTo>
                  <a:pt x="1825449" y="525554"/>
                  <a:pt x="1501932" y="583859"/>
                  <a:pt x="1202755" y="553998"/>
                </a:cubicBezTo>
                <a:cubicBezTo>
                  <a:pt x="903578" y="524137"/>
                  <a:pt x="259758" y="519004"/>
                  <a:pt x="0" y="553998"/>
                </a:cubicBezTo>
                <a:cubicBezTo>
                  <a:pt x="20621" y="428693"/>
                  <a:pt x="2468" y="251001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Malaysian Rainforest, Asia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2C3B6F-1415-43F7-95E8-11DA5B4011BB}"/>
              </a:ext>
            </a:extLst>
          </p:cNvPr>
          <p:cNvSpPr/>
          <p:nvPr/>
        </p:nvSpPr>
        <p:spPr>
          <a:xfrm>
            <a:off x="6418943" y="48057"/>
            <a:ext cx="27250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Tropical Rainforest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85A062-F64F-65FA-E94C-E2A2B03BC2F5}"/>
              </a:ext>
            </a:extLst>
          </p:cNvPr>
          <p:cNvSpPr/>
          <p:nvPr/>
        </p:nvSpPr>
        <p:spPr>
          <a:xfrm>
            <a:off x="169816" y="879054"/>
            <a:ext cx="888274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00B050"/>
                </a:solidFill>
                <a:latin typeface=""/>
              </a:rPr>
              <a:t>Deforestation in Malaysia:</a:t>
            </a:r>
            <a:r>
              <a:rPr lang="en-GB" sz="800" b="1" dirty="0">
                <a:solidFill>
                  <a:srgbClr val="00B050"/>
                </a:solidFill>
                <a:latin typeface=""/>
              </a:rPr>
              <a:t> 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Between 2000-2013, Malaysia’s forest loss was an area larger than Denmark!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D14CF9-0FC7-8F99-3943-0BECB9FD0662}"/>
              </a:ext>
            </a:extLst>
          </p:cNvPr>
          <p:cNvSpPr/>
          <p:nvPr/>
        </p:nvSpPr>
        <p:spPr>
          <a:xfrm>
            <a:off x="91441" y="1779029"/>
            <a:ext cx="4702626" cy="3046988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Causes: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Logging for hardwood by clear felling/ slash and burn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Energy generation (</a:t>
            </a:r>
            <a:r>
              <a:rPr lang="en-GB" sz="2400" dirty="0" err="1"/>
              <a:t>Bakum</a:t>
            </a:r>
            <a:r>
              <a:rPr lang="en-GB" sz="2400" dirty="0"/>
              <a:t> Dam)- flooding 700km</a:t>
            </a:r>
            <a:r>
              <a:rPr lang="en-GB" sz="2400" baseline="30000" dirty="0"/>
              <a:t>2 </a:t>
            </a:r>
            <a:r>
              <a:rPr lang="en-GB" sz="2400" dirty="0"/>
              <a:t>of rainforest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Commercial farming (palm oil)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Mineral extraction (tin)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dirty="0"/>
              <a:t>Road building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EDAA43-9AEF-2F9C-D739-E1FA965D47C3}"/>
              </a:ext>
            </a:extLst>
          </p:cNvPr>
          <p:cNvSpPr/>
          <p:nvPr/>
        </p:nvSpPr>
        <p:spPr>
          <a:xfrm>
            <a:off x="4911634" y="1794451"/>
            <a:ext cx="4140924" cy="3046988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"/>
              </a:rPr>
              <a:t>Impacts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Soil erosion (loss of nutrients)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Loss of biodiversity in the Main Range region (600 species, undiscovered medicinal plants)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Climate change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D60227-3780-855D-C906-7C148B7F7D00}"/>
              </a:ext>
            </a:extLst>
          </p:cNvPr>
          <p:cNvSpPr/>
          <p:nvPr/>
        </p:nvSpPr>
        <p:spPr>
          <a:xfrm>
            <a:off x="91441" y="4904174"/>
            <a:ext cx="6664598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Management: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Selective logging (allowing trees to grow- 40 years)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Ecotourism (sustainable accommodation)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International agreements (Hardwood Forestry)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Conservation/ education</a:t>
            </a:r>
            <a:endParaRPr lang="en-GB"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2" descr="http://upload.wikimedia.org/wikipedia/commons/1/17/Manantenina_bushfire.jpg">
            <a:extLst>
              <a:ext uri="{FF2B5EF4-FFF2-40B4-BE49-F238E27FC236}">
                <a16:creationId xmlns:a16="http://schemas.microsoft.com/office/drawing/2014/main" id="{298547B8-78D4-88BB-E666-5D42F162A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937" y="4968782"/>
            <a:ext cx="2207621" cy="184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phic 9" descr="Palm tree with solid fill">
            <a:extLst>
              <a:ext uri="{FF2B5EF4-FFF2-40B4-BE49-F238E27FC236}">
                <a16:creationId xmlns:a16="http://schemas.microsoft.com/office/drawing/2014/main" id="{047805E1-CE79-C8D4-3E4A-DA258C9E7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3291" y="1294552"/>
            <a:ext cx="679267" cy="679267"/>
          </a:xfrm>
          <a:prstGeom prst="rect">
            <a:avLst/>
          </a:prstGeom>
        </p:spPr>
      </p:pic>
      <p:pic>
        <p:nvPicPr>
          <p:cNvPr id="12" name="Graphic 11" descr="Handshake with solid fill">
            <a:extLst>
              <a:ext uri="{FF2B5EF4-FFF2-40B4-BE49-F238E27FC236}">
                <a16:creationId xmlns:a16="http://schemas.microsoft.com/office/drawing/2014/main" id="{E18A0EBE-60AF-399D-587C-E5B154E130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52593" y="6248197"/>
            <a:ext cx="703446" cy="703446"/>
          </a:xfrm>
          <a:prstGeom prst="rect">
            <a:avLst/>
          </a:prstGeom>
        </p:spPr>
      </p:pic>
      <p:pic>
        <p:nvPicPr>
          <p:cNvPr id="14" name="Graphic 13" descr="Tree Stump with solid fill">
            <a:extLst>
              <a:ext uri="{FF2B5EF4-FFF2-40B4-BE49-F238E27FC236}">
                <a16:creationId xmlns:a16="http://schemas.microsoft.com/office/drawing/2014/main" id="{888C4143-5AB7-2E30-4ABE-7829AE928C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19301" y="1788208"/>
            <a:ext cx="574766" cy="57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35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62C3B6F-1415-43F7-95E8-11DA5B4011BB}"/>
              </a:ext>
            </a:extLst>
          </p:cNvPr>
          <p:cNvSpPr/>
          <p:nvPr/>
        </p:nvSpPr>
        <p:spPr>
          <a:xfrm>
            <a:off x="4820197" y="140541"/>
            <a:ext cx="414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Hot Desert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85A062-F64F-65FA-E94C-E2A2B03BC2F5}"/>
              </a:ext>
            </a:extLst>
          </p:cNvPr>
          <p:cNvSpPr/>
          <p:nvPr/>
        </p:nvSpPr>
        <p:spPr>
          <a:xfrm>
            <a:off x="169815" y="762832"/>
            <a:ext cx="888274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 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Thar Desert 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forms a natural boundary between India and Pakistan. It is the </a:t>
            </a:r>
            <a:r>
              <a:rPr lang="en-US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most populated desert in the world </a:t>
            </a: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(30 million)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D14CF9-0FC7-8F99-3943-0BECB9FD0662}"/>
              </a:ext>
            </a:extLst>
          </p:cNvPr>
          <p:cNvSpPr/>
          <p:nvPr/>
        </p:nvSpPr>
        <p:spPr>
          <a:xfrm>
            <a:off x="91441" y="1779029"/>
            <a:ext cx="3683725" cy="4893647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Opportunities: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b="1" dirty="0"/>
              <a:t>Energy generation </a:t>
            </a:r>
            <a:r>
              <a:rPr lang="en-GB" sz="2400" dirty="0"/>
              <a:t>(oil fields and Jaisalmer Wind Park constructed in 2001- India’s largest wind farm)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b="1" dirty="0"/>
              <a:t>Commercial farming </a:t>
            </a:r>
            <a:r>
              <a:rPr lang="en-GB" sz="2400" dirty="0"/>
              <a:t>of wheat and cotton helped by the Indira </a:t>
            </a:r>
            <a:r>
              <a:rPr lang="en-GB" sz="2400" dirty="0" err="1"/>
              <a:t>Ghandi</a:t>
            </a:r>
            <a:r>
              <a:rPr lang="en-GB" sz="2400" dirty="0"/>
              <a:t> Canal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b="1" dirty="0"/>
              <a:t>Mineral extraction </a:t>
            </a:r>
            <a:r>
              <a:rPr lang="en-GB" sz="2400" dirty="0"/>
              <a:t>of gypsum and limestone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GB" sz="2400" b="1" dirty="0"/>
              <a:t>Tourism</a:t>
            </a:r>
            <a:r>
              <a:rPr lang="en-GB" sz="2400" dirty="0"/>
              <a:t> to the Jaisalmer ‘Golden City’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EDAA43-9AEF-2F9C-D739-E1FA965D47C3}"/>
              </a:ext>
            </a:extLst>
          </p:cNvPr>
          <p:cNvSpPr/>
          <p:nvPr/>
        </p:nvSpPr>
        <p:spPr>
          <a:xfrm>
            <a:off x="3997233" y="1692598"/>
            <a:ext cx="5055325" cy="3046988"/>
          </a:xfrm>
          <a:prstGeom prst="rect">
            <a:avLst/>
          </a:prstGeom>
          <a:solidFill>
            <a:srgbClr val="E9B9A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"/>
              </a:rPr>
              <a:t>Challenges:</a:t>
            </a:r>
            <a:endParaRPr lang="en-GB" sz="800" b="1" dirty="0">
              <a:solidFill>
                <a:srgbClr val="7030A0"/>
              </a:solidFill>
              <a:latin typeface="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Extreme temperature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(50</a:t>
            </a:r>
            <a:r>
              <a:rPr lang="en-GB" sz="2400" dirty="0"/>
              <a:t>°c in summer)- hard working conditions, difficulty raising livestock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b="1" dirty="0"/>
              <a:t> Water supply- </a:t>
            </a:r>
            <a:r>
              <a:rPr lang="en-GB" sz="2400" dirty="0"/>
              <a:t>increased demand due to population, drained aquifers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Accessibility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- poor public transport links/ tarmac melts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D60227-3780-855D-C906-7C148B7F7D00}"/>
              </a:ext>
            </a:extLst>
          </p:cNvPr>
          <p:cNvSpPr/>
          <p:nvPr/>
        </p:nvSpPr>
        <p:spPr>
          <a:xfrm>
            <a:off x="3814356" y="4864481"/>
            <a:ext cx="5277392" cy="1815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chemeClr val="accent6">
                    <a:lumMod val="50000"/>
                  </a:schemeClr>
                </a:solidFill>
                <a:latin typeface=""/>
              </a:rPr>
              <a:t>Desertification Sahel region, Africa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Causes: 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overgrazing, overcultivation, soil erosion, deforestation, climate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Solutions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: stone lines, GGW, collecting rainwater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CAA17D-5D0C-F1D9-0ECC-2EE42B2EBB1A}"/>
              </a:ext>
            </a:extLst>
          </p:cNvPr>
          <p:cNvSpPr/>
          <p:nvPr/>
        </p:nvSpPr>
        <p:spPr>
          <a:xfrm>
            <a:off x="182879" y="94375"/>
            <a:ext cx="4676502" cy="553998"/>
          </a:xfrm>
          <a:custGeom>
            <a:avLst/>
            <a:gdLst>
              <a:gd name="connsiteX0" fmla="*/ 0 w 4676502"/>
              <a:gd name="connsiteY0" fmla="*/ 0 h 553998"/>
              <a:gd name="connsiteX1" fmla="*/ 621307 w 4676502"/>
              <a:gd name="connsiteY1" fmla="*/ 0 h 553998"/>
              <a:gd name="connsiteX2" fmla="*/ 1149083 w 4676502"/>
              <a:gd name="connsiteY2" fmla="*/ 0 h 553998"/>
              <a:gd name="connsiteX3" fmla="*/ 1723625 w 4676502"/>
              <a:gd name="connsiteY3" fmla="*/ 0 h 553998"/>
              <a:gd name="connsiteX4" fmla="*/ 2438462 w 4676502"/>
              <a:gd name="connsiteY4" fmla="*/ 0 h 553998"/>
              <a:gd name="connsiteX5" fmla="*/ 3059768 w 4676502"/>
              <a:gd name="connsiteY5" fmla="*/ 0 h 553998"/>
              <a:gd name="connsiteX6" fmla="*/ 3634310 w 4676502"/>
              <a:gd name="connsiteY6" fmla="*/ 0 h 553998"/>
              <a:gd name="connsiteX7" fmla="*/ 4676502 w 4676502"/>
              <a:gd name="connsiteY7" fmla="*/ 0 h 553998"/>
              <a:gd name="connsiteX8" fmla="*/ 4676502 w 4676502"/>
              <a:gd name="connsiteY8" fmla="*/ 553998 h 553998"/>
              <a:gd name="connsiteX9" fmla="*/ 4008430 w 4676502"/>
              <a:gd name="connsiteY9" fmla="*/ 553998 h 553998"/>
              <a:gd name="connsiteX10" fmla="*/ 3433889 w 4676502"/>
              <a:gd name="connsiteY10" fmla="*/ 553998 h 553998"/>
              <a:gd name="connsiteX11" fmla="*/ 2672287 w 4676502"/>
              <a:gd name="connsiteY11" fmla="*/ 553998 h 553998"/>
              <a:gd name="connsiteX12" fmla="*/ 2050980 w 4676502"/>
              <a:gd name="connsiteY12" fmla="*/ 553998 h 553998"/>
              <a:gd name="connsiteX13" fmla="*/ 1523204 w 4676502"/>
              <a:gd name="connsiteY13" fmla="*/ 553998 h 553998"/>
              <a:gd name="connsiteX14" fmla="*/ 808367 w 4676502"/>
              <a:gd name="connsiteY14" fmla="*/ 553998 h 553998"/>
              <a:gd name="connsiteX15" fmla="*/ 0 w 4676502"/>
              <a:gd name="connsiteY15" fmla="*/ 553998 h 553998"/>
              <a:gd name="connsiteX16" fmla="*/ 0 w 4676502"/>
              <a:gd name="connsiteY16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676502" h="553998" fill="none" extrusionOk="0">
                <a:moveTo>
                  <a:pt x="0" y="0"/>
                </a:moveTo>
                <a:cubicBezTo>
                  <a:pt x="184612" y="7277"/>
                  <a:pt x="321837" y="-406"/>
                  <a:pt x="621307" y="0"/>
                </a:cubicBezTo>
                <a:cubicBezTo>
                  <a:pt x="920777" y="406"/>
                  <a:pt x="917455" y="-10029"/>
                  <a:pt x="1149083" y="0"/>
                </a:cubicBezTo>
                <a:cubicBezTo>
                  <a:pt x="1380711" y="10029"/>
                  <a:pt x="1483261" y="5519"/>
                  <a:pt x="1723625" y="0"/>
                </a:cubicBezTo>
                <a:cubicBezTo>
                  <a:pt x="1963989" y="-5519"/>
                  <a:pt x="2226275" y="4744"/>
                  <a:pt x="2438462" y="0"/>
                </a:cubicBezTo>
                <a:cubicBezTo>
                  <a:pt x="2650649" y="-4744"/>
                  <a:pt x="2789795" y="-24019"/>
                  <a:pt x="3059768" y="0"/>
                </a:cubicBezTo>
                <a:cubicBezTo>
                  <a:pt x="3329741" y="24019"/>
                  <a:pt x="3459956" y="-8221"/>
                  <a:pt x="3634310" y="0"/>
                </a:cubicBezTo>
                <a:cubicBezTo>
                  <a:pt x="3808664" y="8221"/>
                  <a:pt x="4461753" y="52066"/>
                  <a:pt x="4676502" y="0"/>
                </a:cubicBezTo>
                <a:cubicBezTo>
                  <a:pt x="4691500" y="259943"/>
                  <a:pt x="4668982" y="398024"/>
                  <a:pt x="4676502" y="553998"/>
                </a:cubicBezTo>
                <a:cubicBezTo>
                  <a:pt x="4450199" y="529859"/>
                  <a:pt x="4219367" y="525382"/>
                  <a:pt x="4008430" y="553998"/>
                </a:cubicBezTo>
                <a:cubicBezTo>
                  <a:pt x="3797493" y="582614"/>
                  <a:pt x="3633266" y="526878"/>
                  <a:pt x="3433889" y="553998"/>
                </a:cubicBezTo>
                <a:cubicBezTo>
                  <a:pt x="3234512" y="581118"/>
                  <a:pt x="2913154" y="589258"/>
                  <a:pt x="2672287" y="553998"/>
                </a:cubicBezTo>
                <a:cubicBezTo>
                  <a:pt x="2431420" y="518738"/>
                  <a:pt x="2279494" y="542331"/>
                  <a:pt x="2050980" y="553998"/>
                </a:cubicBezTo>
                <a:cubicBezTo>
                  <a:pt x="1822466" y="565665"/>
                  <a:pt x="1714952" y="527732"/>
                  <a:pt x="1523204" y="553998"/>
                </a:cubicBezTo>
                <a:cubicBezTo>
                  <a:pt x="1331456" y="580264"/>
                  <a:pt x="1033686" y="540341"/>
                  <a:pt x="808367" y="553998"/>
                </a:cubicBezTo>
                <a:cubicBezTo>
                  <a:pt x="583048" y="567655"/>
                  <a:pt x="275314" y="574287"/>
                  <a:pt x="0" y="553998"/>
                </a:cubicBezTo>
                <a:cubicBezTo>
                  <a:pt x="-21494" y="334284"/>
                  <a:pt x="14111" y="189339"/>
                  <a:pt x="0" y="0"/>
                </a:cubicBezTo>
                <a:close/>
              </a:path>
              <a:path w="4676502" h="553998" stroke="0" extrusionOk="0">
                <a:moveTo>
                  <a:pt x="0" y="0"/>
                </a:moveTo>
                <a:cubicBezTo>
                  <a:pt x="157495" y="3200"/>
                  <a:pt x="391771" y="6406"/>
                  <a:pt x="621307" y="0"/>
                </a:cubicBezTo>
                <a:cubicBezTo>
                  <a:pt x="850843" y="-6406"/>
                  <a:pt x="1030971" y="-1551"/>
                  <a:pt x="1149083" y="0"/>
                </a:cubicBezTo>
                <a:cubicBezTo>
                  <a:pt x="1267195" y="1551"/>
                  <a:pt x="1647046" y="5266"/>
                  <a:pt x="1910685" y="0"/>
                </a:cubicBezTo>
                <a:cubicBezTo>
                  <a:pt x="2174324" y="-5266"/>
                  <a:pt x="2304683" y="-27733"/>
                  <a:pt x="2531992" y="0"/>
                </a:cubicBezTo>
                <a:cubicBezTo>
                  <a:pt x="2759301" y="27733"/>
                  <a:pt x="2974014" y="5185"/>
                  <a:pt x="3153298" y="0"/>
                </a:cubicBezTo>
                <a:cubicBezTo>
                  <a:pt x="3332582" y="-5185"/>
                  <a:pt x="3675803" y="-4817"/>
                  <a:pt x="3914900" y="0"/>
                </a:cubicBezTo>
                <a:cubicBezTo>
                  <a:pt x="4153997" y="4817"/>
                  <a:pt x="4448534" y="14743"/>
                  <a:pt x="4676502" y="0"/>
                </a:cubicBezTo>
                <a:cubicBezTo>
                  <a:pt x="4654637" y="270947"/>
                  <a:pt x="4682308" y="379060"/>
                  <a:pt x="4676502" y="553998"/>
                </a:cubicBezTo>
                <a:cubicBezTo>
                  <a:pt x="4552844" y="526263"/>
                  <a:pt x="4311174" y="536934"/>
                  <a:pt x="4101960" y="553998"/>
                </a:cubicBezTo>
                <a:cubicBezTo>
                  <a:pt x="3892746" y="571062"/>
                  <a:pt x="3675338" y="556444"/>
                  <a:pt x="3433889" y="553998"/>
                </a:cubicBezTo>
                <a:cubicBezTo>
                  <a:pt x="3192440" y="551552"/>
                  <a:pt x="3007250" y="556887"/>
                  <a:pt x="2765817" y="553998"/>
                </a:cubicBezTo>
                <a:cubicBezTo>
                  <a:pt x="2524384" y="551109"/>
                  <a:pt x="2321195" y="583122"/>
                  <a:pt x="2144510" y="553998"/>
                </a:cubicBezTo>
                <a:cubicBezTo>
                  <a:pt x="1967825" y="524874"/>
                  <a:pt x="1614449" y="555194"/>
                  <a:pt x="1382908" y="553998"/>
                </a:cubicBezTo>
                <a:cubicBezTo>
                  <a:pt x="1151367" y="552802"/>
                  <a:pt x="809794" y="538638"/>
                  <a:pt x="621307" y="553998"/>
                </a:cubicBezTo>
                <a:cubicBezTo>
                  <a:pt x="432820" y="569358"/>
                  <a:pt x="143927" y="572547"/>
                  <a:pt x="0" y="553998"/>
                </a:cubicBezTo>
                <a:cubicBezTo>
                  <a:pt x="-22035" y="382355"/>
                  <a:pt x="-5068" y="126672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Thar Desert, Asia</a:t>
            </a:r>
            <a:endParaRPr lang="en-GB" sz="3000" b="1" dirty="0">
              <a:solidFill>
                <a:srgbClr val="FF0000"/>
              </a:solidFill>
            </a:endParaRPr>
          </a:p>
        </p:txBody>
      </p:sp>
      <p:pic>
        <p:nvPicPr>
          <p:cNvPr id="11" name="Graphic 10" descr="Medieval Tower with solid fill">
            <a:extLst>
              <a:ext uri="{FF2B5EF4-FFF2-40B4-BE49-F238E27FC236}">
                <a16:creationId xmlns:a16="http://schemas.microsoft.com/office/drawing/2014/main" id="{67CBE770-79E9-6688-5664-357341A85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63906" y="1593829"/>
            <a:ext cx="633327" cy="633327"/>
          </a:xfrm>
          <a:prstGeom prst="rect">
            <a:avLst/>
          </a:prstGeom>
        </p:spPr>
      </p:pic>
      <p:pic>
        <p:nvPicPr>
          <p:cNvPr id="15" name="Graphic 14" descr="Dim (Smaller Sun) with solid fill">
            <a:extLst>
              <a:ext uri="{FF2B5EF4-FFF2-40B4-BE49-F238E27FC236}">
                <a16:creationId xmlns:a16="http://schemas.microsoft.com/office/drawing/2014/main" id="{64D822E3-2B3A-8F42-56C1-7CBC2C895D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21037" y="1593829"/>
            <a:ext cx="731521" cy="731521"/>
          </a:xfrm>
          <a:prstGeom prst="rect">
            <a:avLst/>
          </a:prstGeom>
        </p:spPr>
      </p:pic>
      <p:pic>
        <p:nvPicPr>
          <p:cNvPr id="17" name="Graphic 16" descr="Cactus with solid fill">
            <a:extLst>
              <a:ext uri="{FF2B5EF4-FFF2-40B4-BE49-F238E27FC236}">
                <a16:creationId xmlns:a16="http://schemas.microsoft.com/office/drawing/2014/main" id="{EEEED033-75E5-8EA9-E5C7-9A7404D68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4548" y="6095168"/>
            <a:ext cx="457200" cy="457200"/>
          </a:xfrm>
          <a:prstGeom prst="rect">
            <a:avLst/>
          </a:prstGeom>
        </p:spPr>
      </p:pic>
      <p:pic>
        <p:nvPicPr>
          <p:cNvPr id="12" name="Graphic 11" descr="Marker with solid fill">
            <a:extLst>
              <a:ext uri="{FF2B5EF4-FFF2-40B4-BE49-F238E27FC236}">
                <a16:creationId xmlns:a16="http://schemas.microsoft.com/office/drawing/2014/main" id="{7EDF508B-4DD9-4F6C-ABFF-5A082A0899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879" y="664063"/>
            <a:ext cx="554983" cy="5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25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4FDFBF-B472-D811-C452-CE6553C92BBC}"/>
              </a:ext>
            </a:extLst>
          </p:cNvPr>
          <p:cNvSpPr/>
          <p:nvPr/>
        </p:nvSpPr>
        <p:spPr>
          <a:xfrm>
            <a:off x="235132" y="145640"/>
            <a:ext cx="4676502" cy="553998"/>
          </a:xfrm>
          <a:custGeom>
            <a:avLst/>
            <a:gdLst>
              <a:gd name="connsiteX0" fmla="*/ 0 w 4676502"/>
              <a:gd name="connsiteY0" fmla="*/ 0 h 553998"/>
              <a:gd name="connsiteX1" fmla="*/ 621307 w 4676502"/>
              <a:gd name="connsiteY1" fmla="*/ 0 h 553998"/>
              <a:gd name="connsiteX2" fmla="*/ 1149083 w 4676502"/>
              <a:gd name="connsiteY2" fmla="*/ 0 h 553998"/>
              <a:gd name="connsiteX3" fmla="*/ 1723625 w 4676502"/>
              <a:gd name="connsiteY3" fmla="*/ 0 h 553998"/>
              <a:gd name="connsiteX4" fmla="*/ 2438462 w 4676502"/>
              <a:gd name="connsiteY4" fmla="*/ 0 h 553998"/>
              <a:gd name="connsiteX5" fmla="*/ 3059768 w 4676502"/>
              <a:gd name="connsiteY5" fmla="*/ 0 h 553998"/>
              <a:gd name="connsiteX6" fmla="*/ 3634310 w 4676502"/>
              <a:gd name="connsiteY6" fmla="*/ 0 h 553998"/>
              <a:gd name="connsiteX7" fmla="*/ 4676502 w 4676502"/>
              <a:gd name="connsiteY7" fmla="*/ 0 h 553998"/>
              <a:gd name="connsiteX8" fmla="*/ 4676502 w 4676502"/>
              <a:gd name="connsiteY8" fmla="*/ 553998 h 553998"/>
              <a:gd name="connsiteX9" fmla="*/ 4008430 w 4676502"/>
              <a:gd name="connsiteY9" fmla="*/ 553998 h 553998"/>
              <a:gd name="connsiteX10" fmla="*/ 3433889 w 4676502"/>
              <a:gd name="connsiteY10" fmla="*/ 553998 h 553998"/>
              <a:gd name="connsiteX11" fmla="*/ 2672287 w 4676502"/>
              <a:gd name="connsiteY11" fmla="*/ 553998 h 553998"/>
              <a:gd name="connsiteX12" fmla="*/ 2050980 w 4676502"/>
              <a:gd name="connsiteY12" fmla="*/ 553998 h 553998"/>
              <a:gd name="connsiteX13" fmla="*/ 1523204 w 4676502"/>
              <a:gd name="connsiteY13" fmla="*/ 553998 h 553998"/>
              <a:gd name="connsiteX14" fmla="*/ 808367 w 4676502"/>
              <a:gd name="connsiteY14" fmla="*/ 553998 h 553998"/>
              <a:gd name="connsiteX15" fmla="*/ 0 w 4676502"/>
              <a:gd name="connsiteY15" fmla="*/ 553998 h 553998"/>
              <a:gd name="connsiteX16" fmla="*/ 0 w 4676502"/>
              <a:gd name="connsiteY16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676502" h="553998" fill="none" extrusionOk="0">
                <a:moveTo>
                  <a:pt x="0" y="0"/>
                </a:moveTo>
                <a:cubicBezTo>
                  <a:pt x="184612" y="7277"/>
                  <a:pt x="321837" y="-406"/>
                  <a:pt x="621307" y="0"/>
                </a:cubicBezTo>
                <a:cubicBezTo>
                  <a:pt x="920777" y="406"/>
                  <a:pt x="917455" y="-10029"/>
                  <a:pt x="1149083" y="0"/>
                </a:cubicBezTo>
                <a:cubicBezTo>
                  <a:pt x="1380711" y="10029"/>
                  <a:pt x="1483261" y="5519"/>
                  <a:pt x="1723625" y="0"/>
                </a:cubicBezTo>
                <a:cubicBezTo>
                  <a:pt x="1963989" y="-5519"/>
                  <a:pt x="2226275" y="4744"/>
                  <a:pt x="2438462" y="0"/>
                </a:cubicBezTo>
                <a:cubicBezTo>
                  <a:pt x="2650649" y="-4744"/>
                  <a:pt x="2789795" y="-24019"/>
                  <a:pt x="3059768" y="0"/>
                </a:cubicBezTo>
                <a:cubicBezTo>
                  <a:pt x="3329741" y="24019"/>
                  <a:pt x="3459956" y="-8221"/>
                  <a:pt x="3634310" y="0"/>
                </a:cubicBezTo>
                <a:cubicBezTo>
                  <a:pt x="3808664" y="8221"/>
                  <a:pt x="4461753" y="52066"/>
                  <a:pt x="4676502" y="0"/>
                </a:cubicBezTo>
                <a:cubicBezTo>
                  <a:pt x="4691500" y="259943"/>
                  <a:pt x="4668982" y="398024"/>
                  <a:pt x="4676502" y="553998"/>
                </a:cubicBezTo>
                <a:cubicBezTo>
                  <a:pt x="4450199" y="529859"/>
                  <a:pt x="4219367" y="525382"/>
                  <a:pt x="4008430" y="553998"/>
                </a:cubicBezTo>
                <a:cubicBezTo>
                  <a:pt x="3797493" y="582614"/>
                  <a:pt x="3633266" y="526878"/>
                  <a:pt x="3433889" y="553998"/>
                </a:cubicBezTo>
                <a:cubicBezTo>
                  <a:pt x="3234512" y="581118"/>
                  <a:pt x="2913154" y="589258"/>
                  <a:pt x="2672287" y="553998"/>
                </a:cubicBezTo>
                <a:cubicBezTo>
                  <a:pt x="2431420" y="518738"/>
                  <a:pt x="2279494" y="542331"/>
                  <a:pt x="2050980" y="553998"/>
                </a:cubicBezTo>
                <a:cubicBezTo>
                  <a:pt x="1822466" y="565665"/>
                  <a:pt x="1714952" y="527732"/>
                  <a:pt x="1523204" y="553998"/>
                </a:cubicBezTo>
                <a:cubicBezTo>
                  <a:pt x="1331456" y="580264"/>
                  <a:pt x="1033686" y="540341"/>
                  <a:pt x="808367" y="553998"/>
                </a:cubicBezTo>
                <a:cubicBezTo>
                  <a:pt x="583048" y="567655"/>
                  <a:pt x="275314" y="574287"/>
                  <a:pt x="0" y="553998"/>
                </a:cubicBezTo>
                <a:cubicBezTo>
                  <a:pt x="-21494" y="334284"/>
                  <a:pt x="14111" y="189339"/>
                  <a:pt x="0" y="0"/>
                </a:cubicBezTo>
                <a:close/>
              </a:path>
              <a:path w="4676502" h="553998" stroke="0" extrusionOk="0">
                <a:moveTo>
                  <a:pt x="0" y="0"/>
                </a:moveTo>
                <a:cubicBezTo>
                  <a:pt x="157495" y="3200"/>
                  <a:pt x="391771" y="6406"/>
                  <a:pt x="621307" y="0"/>
                </a:cubicBezTo>
                <a:cubicBezTo>
                  <a:pt x="850843" y="-6406"/>
                  <a:pt x="1030971" y="-1551"/>
                  <a:pt x="1149083" y="0"/>
                </a:cubicBezTo>
                <a:cubicBezTo>
                  <a:pt x="1267195" y="1551"/>
                  <a:pt x="1647046" y="5266"/>
                  <a:pt x="1910685" y="0"/>
                </a:cubicBezTo>
                <a:cubicBezTo>
                  <a:pt x="2174324" y="-5266"/>
                  <a:pt x="2304683" y="-27733"/>
                  <a:pt x="2531992" y="0"/>
                </a:cubicBezTo>
                <a:cubicBezTo>
                  <a:pt x="2759301" y="27733"/>
                  <a:pt x="2974014" y="5185"/>
                  <a:pt x="3153298" y="0"/>
                </a:cubicBezTo>
                <a:cubicBezTo>
                  <a:pt x="3332582" y="-5185"/>
                  <a:pt x="3675803" y="-4817"/>
                  <a:pt x="3914900" y="0"/>
                </a:cubicBezTo>
                <a:cubicBezTo>
                  <a:pt x="4153997" y="4817"/>
                  <a:pt x="4448534" y="14743"/>
                  <a:pt x="4676502" y="0"/>
                </a:cubicBezTo>
                <a:cubicBezTo>
                  <a:pt x="4654637" y="270947"/>
                  <a:pt x="4682308" y="379060"/>
                  <a:pt x="4676502" y="553998"/>
                </a:cubicBezTo>
                <a:cubicBezTo>
                  <a:pt x="4552844" y="526263"/>
                  <a:pt x="4311174" y="536934"/>
                  <a:pt x="4101960" y="553998"/>
                </a:cubicBezTo>
                <a:cubicBezTo>
                  <a:pt x="3892746" y="571062"/>
                  <a:pt x="3675338" y="556444"/>
                  <a:pt x="3433889" y="553998"/>
                </a:cubicBezTo>
                <a:cubicBezTo>
                  <a:pt x="3192440" y="551552"/>
                  <a:pt x="3007250" y="556887"/>
                  <a:pt x="2765817" y="553998"/>
                </a:cubicBezTo>
                <a:cubicBezTo>
                  <a:pt x="2524384" y="551109"/>
                  <a:pt x="2321195" y="583122"/>
                  <a:pt x="2144510" y="553998"/>
                </a:cubicBezTo>
                <a:cubicBezTo>
                  <a:pt x="1967825" y="524874"/>
                  <a:pt x="1614449" y="555194"/>
                  <a:pt x="1382908" y="553998"/>
                </a:cubicBezTo>
                <a:cubicBezTo>
                  <a:pt x="1151367" y="552802"/>
                  <a:pt x="809794" y="538638"/>
                  <a:pt x="621307" y="553998"/>
                </a:cubicBezTo>
                <a:cubicBezTo>
                  <a:pt x="432820" y="569358"/>
                  <a:pt x="143927" y="572547"/>
                  <a:pt x="0" y="553998"/>
                </a:cubicBezTo>
                <a:cubicBezTo>
                  <a:pt x="-22035" y="382355"/>
                  <a:pt x="-5068" y="126672"/>
                  <a:pt x="0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08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n-GB" sz="3000" b="1" dirty="0">
                <a:latin typeface="Quattrocento Sans" panose="020B0502050000020003" pitchFamily="34" charset="0"/>
              </a:rPr>
              <a:t>Paper 1</a:t>
            </a:r>
            <a:r>
              <a:rPr lang="en-GB" sz="3000" dirty="0">
                <a:latin typeface="Quattrocento Sans" panose="020B0502050000020003" pitchFamily="34" charset="0"/>
              </a:rPr>
              <a:t>: </a:t>
            </a:r>
            <a:r>
              <a:rPr lang="en-GB" sz="3000" b="1" dirty="0">
                <a:solidFill>
                  <a:srgbClr val="FF0000"/>
                </a:solidFill>
                <a:latin typeface="Quattrocento Sans" panose="020B0502050000020003" pitchFamily="34" charset="0"/>
              </a:rPr>
              <a:t>Holderness Coast</a:t>
            </a:r>
            <a:endParaRPr lang="en-GB" sz="300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BB63B4-8093-AB31-8959-2F6B20987117}"/>
              </a:ext>
            </a:extLst>
          </p:cNvPr>
          <p:cNvSpPr/>
          <p:nvPr/>
        </p:nvSpPr>
        <p:spPr>
          <a:xfrm>
            <a:off x="4937760" y="7140"/>
            <a:ext cx="414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/>
              <a:t>Case study of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</a:rPr>
              <a:t>a UK coastline: landforms and management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7B250D-1C01-9B95-D36B-96F9186DF650}"/>
              </a:ext>
            </a:extLst>
          </p:cNvPr>
          <p:cNvSpPr/>
          <p:nvPr/>
        </p:nvSpPr>
        <p:spPr>
          <a:xfrm>
            <a:off x="169816" y="879054"/>
            <a:ext cx="8882743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3">
                    <a:lumMod val="50000"/>
                  </a:schemeClr>
                </a:solidFill>
                <a:latin typeface=""/>
              </a:rPr>
              <a:t>The Holderness Coast is a coastline in North East England: </a:t>
            </a:r>
            <a:r>
              <a:rPr lang="en-GB" sz="2400" b="1" dirty="0">
                <a:solidFill>
                  <a:schemeClr val="accent3">
                    <a:lumMod val="50000"/>
                  </a:schemeClr>
                </a:solidFill>
                <a:latin typeface=""/>
              </a:rPr>
              <a:t>the fastest eroding coastline in Europe (2m per year)</a:t>
            </a:r>
            <a:endParaRPr lang="en-GB" sz="2400" b="1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498AE6-704A-635D-9884-07BECCFEAE51}"/>
              </a:ext>
            </a:extLst>
          </p:cNvPr>
          <p:cNvSpPr/>
          <p:nvPr/>
        </p:nvSpPr>
        <p:spPr>
          <a:xfrm>
            <a:off x="91440" y="1829346"/>
            <a:ext cx="3461657" cy="4893647"/>
          </a:xfrm>
          <a:prstGeom prst="rect">
            <a:avLst/>
          </a:prstGeom>
          <a:solidFill>
            <a:srgbClr val="CCD5F7"/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7030A0"/>
                </a:solidFill>
                <a:latin typeface=""/>
              </a:rPr>
              <a:t>Landforms: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Flamborough Head (hard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rock caves, arches, stacks, stumps, wave-cut platforms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Bridlington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port and coastal town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Skipsea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caravan park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Easington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gas terminal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Spurn point (soft rock):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spit and sand dunes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A5308E-4F6F-B8F0-D4FD-1C0CFC8FC3AC}"/>
              </a:ext>
            </a:extLst>
          </p:cNvPr>
          <p:cNvSpPr/>
          <p:nvPr/>
        </p:nvSpPr>
        <p:spPr>
          <a:xfrm>
            <a:off x="3605349" y="1815705"/>
            <a:ext cx="5499461" cy="489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FF0000"/>
                </a:solidFill>
                <a:latin typeface=""/>
              </a:rPr>
              <a:t>Management: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Bridlington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4m sea wall and groynes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Skipsea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small concrete revetment protecting caravan park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Mappleton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£2 mil spent on rock armour, groynes, beach reprofiling)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Great Cowden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no protection= rapid erosion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Easington (soft rock):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rock armour at base of cliff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Spurn point (soft rock): 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dune regeneration</a:t>
            </a:r>
          </a:p>
        </p:txBody>
      </p:sp>
      <p:pic>
        <p:nvPicPr>
          <p:cNvPr id="7" name="Picture 2" descr="Case study: coastal management in Holderness - ppt video online download">
            <a:extLst>
              <a:ext uri="{FF2B5EF4-FFF2-40B4-BE49-F238E27FC236}">
                <a16:creationId xmlns:a16="http://schemas.microsoft.com/office/drawing/2014/main" id="{258C67A0-76CC-27F4-4D01-870590FA9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110" y="5612358"/>
            <a:ext cx="1370449" cy="110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phic 8" descr="Lighthouse scene with solid fill">
            <a:extLst>
              <a:ext uri="{FF2B5EF4-FFF2-40B4-BE49-F238E27FC236}">
                <a16:creationId xmlns:a16="http://schemas.microsoft.com/office/drawing/2014/main" id="{D86358CD-EE6C-7022-61AA-929BF48AA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8331" y="1889467"/>
            <a:ext cx="574766" cy="574766"/>
          </a:xfrm>
          <a:prstGeom prst="rect">
            <a:avLst/>
          </a:prstGeom>
        </p:spPr>
      </p:pic>
      <p:pic>
        <p:nvPicPr>
          <p:cNvPr id="10" name="Graphic 9" descr="Marker with solid fill">
            <a:extLst>
              <a:ext uri="{FF2B5EF4-FFF2-40B4-BE49-F238E27FC236}">
                <a16:creationId xmlns:a16="http://schemas.microsoft.com/office/drawing/2014/main" id="{16D4813E-93EA-487B-AB06-7B6FBBA669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2360" y="1255646"/>
            <a:ext cx="554983" cy="55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8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CD8F02151C454F8517AD395B2097C9" ma:contentTypeVersion="12" ma:contentTypeDescription="Create a new document." ma:contentTypeScope="" ma:versionID="27eacb2c20f8e111e3c686ad5b996e2d">
  <xsd:schema xmlns:xsd="http://www.w3.org/2001/XMLSchema" xmlns:xs="http://www.w3.org/2001/XMLSchema" xmlns:p="http://schemas.microsoft.com/office/2006/metadata/properties" xmlns:ns2="940db207-917c-48c7-91d7-ce1d32f34bd6" targetNamespace="http://schemas.microsoft.com/office/2006/metadata/properties" ma:root="true" ma:fieldsID="9e0e1401be50f7b4eaa075f051d40a0a" ns2:_="">
    <xsd:import namespace="940db207-917c-48c7-91d7-ce1d32f34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0db207-917c-48c7-91d7-ce1d32f34b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d3de565a-b8f4-4b1f-800c-ec06a58d58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940db207-917c-48c7-91d7-ce1d32f34bd6" xsi:nil="true"/>
    <lcf76f155ced4ddcb4097134ff3c332f xmlns="940db207-917c-48c7-91d7-ce1d32f34bd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A81D319-57CC-4A4B-ABCB-EC5681B564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40db207-917c-48c7-91d7-ce1d32f34b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4DB907-7B15-4745-8CA1-2DA8634D1FF3}">
  <ds:schemaRefs>
    <ds:schemaRef ds:uri="a913ea7f-c837-42c9-88d3-61c91577e921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7be090fb-55ec-4639-94af-792098bd4091"/>
    <ds:schemaRef ds:uri="http://www.w3.org/XML/1998/namespace"/>
    <ds:schemaRef ds:uri="940db207-917c-48c7-91d7-ce1d32f34bd6"/>
  </ds:schemaRefs>
</ds:datastoreItem>
</file>

<file path=customXml/itemProps3.xml><?xml version="1.0" encoding="utf-8"?>
<ds:datastoreItem xmlns:ds="http://schemas.openxmlformats.org/officeDocument/2006/customXml" ds:itemID="{13DCC1BE-1105-4F6A-B187-AC3F7421C7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4707</TotalTime>
  <Words>2128</Words>
  <Application>Microsoft Office PowerPoint</Application>
  <PresentationFormat>On-screen Show (4:3)</PresentationFormat>
  <Paragraphs>266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Quattrocento Sans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Towell</dc:creator>
  <cp:lastModifiedBy>Martin Bownass</cp:lastModifiedBy>
  <cp:revision>59</cp:revision>
  <dcterms:created xsi:type="dcterms:W3CDTF">2022-05-05T20:50:25Z</dcterms:created>
  <dcterms:modified xsi:type="dcterms:W3CDTF">2024-12-18T11:16:48Z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0x0101007DCD8F02151C454F8517AD395B2097C9</vt:lpwstr>
  </property>
  <property fmtid="{D5CDD505-2E9C-101B-9397-08002B2CF9AE}" pid="3" name="Order">
    <vt:r8>1108200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